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6" r:id="rId13"/>
    <p:sldId id="277" r:id="rId14"/>
    <p:sldId id="278" r:id="rId15"/>
    <p:sldId id="279" r:id="rId16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2430" y="-3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19/07/2022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19/07/2022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19/07/2022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19/07/2022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19/07/2022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19/07/2022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FF3403-40A8-2944-82E1-6EE0D2D9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231106"/>
          </a:xfrm>
        </p:spPr>
        <p:txBody>
          <a:bodyPr/>
          <a:lstStyle/>
          <a:p>
            <a:r>
              <a:rPr lang="en-US" sz="4000"/>
              <a:t>What are monocots and dicots in general??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CD91DA-A90A-8D4E-B61A-D295D1A5C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19389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>
                <a:solidFill>
                  <a:schemeClr val="accent2"/>
                </a:solidFill>
              </a:rPr>
              <a:t>Monocots</a:t>
            </a:r>
            <a:r>
              <a:rPr lang="en-US"/>
              <a:t> 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Those plants whose seed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 contains only one cotyledon.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These are grasses or graas like plants.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DEA4813-E026-A54A-B3E1-E8760F84FA4E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16619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>
                <a:solidFill>
                  <a:schemeClr val="accent2"/>
                </a:solidFill>
              </a:rPr>
              <a:t>Dicots</a:t>
            </a:r>
            <a:r>
              <a:rPr lang="en-US"/>
              <a:t>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Those plants whose seed contains two lobes or cotyledons.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3910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02004" y="3011551"/>
            <a:ext cx="2867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Primary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structure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of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Dicot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stem: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3721734"/>
            <a:ext cx="330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25" dirty="0">
                <a:latin typeface="Times New Roman"/>
                <a:cs typeface="Times New Roman"/>
              </a:rPr>
              <a:t>ANATOMY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15" dirty="0">
                <a:latin typeface="Times New Roman"/>
                <a:cs typeface="Times New Roman"/>
              </a:rPr>
              <a:t>OF</a:t>
            </a:r>
            <a:r>
              <a:rPr sz="1200" b="1" spc="80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DICOT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b="1" spc="25" dirty="0">
                <a:latin typeface="Times New Roman"/>
                <a:cs typeface="Times New Roman"/>
              </a:rPr>
              <a:t>STEM</a:t>
            </a:r>
            <a:r>
              <a:rPr sz="1200" b="1" spc="1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-</a:t>
            </a:r>
            <a:r>
              <a:rPr sz="1200" b="1" spc="80" dirty="0">
                <a:latin typeface="Times New Roman"/>
                <a:cs typeface="Times New Roman"/>
              </a:rPr>
              <a:t> </a:t>
            </a:r>
            <a:r>
              <a:rPr sz="1200" b="1" spc="30" dirty="0">
                <a:latin typeface="Times New Roman"/>
                <a:cs typeface="Times New Roman"/>
              </a:rPr>
              <a:t>DEFINITION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100" y="6488048"/>
            <a:ext cx="6196330" cy="1906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1.</a:t>
            </a:r>
            <a:r>
              <a:rPr sz="1600" b="1" spc="-5" dirty="0">
                <a:latin typeface="Times New Roman"/>
                <a:cs typeface="Times New Roman"/>
              </a:rPr>
              <a:t>Epidermis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1839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protective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outermost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single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parenchymatous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without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intercellular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spaces.</a:t>
            </a:r>
            <a:endParaRPr sz="1600">
              <a:latin typeface="Times New Roman"/>
              <a:cs typeface="Times New Roman"/>
            </a:endParaRPr>
          </a:p>
          <a:p>
            <a:pPr marL="241300" marR="8255" indent="-229235">
              <a:lnSpc>
                <a:spcPts val="1839"/>
              </a:lnSpc>
              <a:spcBef>
                <a:spcPts val="10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outer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walls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of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have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called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cuticle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multicellular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hairs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(trichomes).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2.</a:t>
            </a:r>
            <a:r>
              <a:rPr sz="1600" b="1" spc="-5" dirty="0">
                <a:latin typeface="Times New Roman"/>
                <a:cs typeface="Times New Roman"/>
              </a:rPr>
              <a:t>Cortex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009" y="3986784"/>
            <a:ext cx="3684973" cy="22936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304800"/>
            <a:ext cx="7086600" cy="880696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41300" marR="8890" indent="-229235" algn="just">
              <a:lnSpc>
                <a:spcPct val="95900"/>
              </a:lnSpc>
              <a:spcBef>
                <a:spcPts val="175"/>
              </a:spcBef>
              <a:buSzPct val="62500"/>
              <a:buFont typeface="Symbol"/>
              <a:buChar char=""/>
              <a:tabLst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Below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the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epidermis,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cortex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is differentiated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into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few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layers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 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collenchyma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cells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that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make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hypodermis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which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gives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mechanical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strength </a:t>
            </a:r>
            <a:r>
              <a:rPr spc="-3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to the stem.</a:t>
            </a:r>
            <a:endParaRPr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1839"/>
              </a:lnSpc>
              <a:spcBef>
                <a:spcPts val="40"/>
              </a:spcBef>
              <a:buSzPct val="62500"/>
              <a:buFont typeface="Symbol"/>
              <a:buChar char=""/>
              <a:tabLst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few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layers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chlorenchyma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cells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are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present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with conspicuous 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intercellular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spaces.</a:t>
            </a:r>
            <a:r>
              <a:rPr spc="-5" dirty="0">
                <a:latin typeface="Times New Roman"/>
                <a:cs typeface="Times New Roman"/>
              </a:rPr>
              <a:t> Some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resin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ducts</a:t>
            </a:r>
            <a:r>
              <a:rPr spc="-5" dirty="0">
                <a:latin typeface="Times New Roman"/>
                <a:cs typeface="Times New Roman"/>
              </a:rPr>
              <a:t> also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occur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here.</a:t>
            </a:r>
            <a:endParaRPr>
              <a:latin typeface="Times New Roman"/>
              <a:cs typeface="Times New Roman"/>
            </a:endParaRPr>
          </a:p>
          <a:p>
            <a:pPr marL="241300" marR="5715" indent="-229235" algn="just">
              <a:lnSpc>
                <a:spcPts val="1839"/>
              </a:lnSpc>
              <a:spcBef>
                <a:spcPts val="5"/>
              </a:spcBef>
              <a:buSzPct val="62500"/>
              <a:buFont typeface="Symbol"/>
              <a:buChar char=""/>
              <a:tabLst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The third zone is made up of parenchyma cells. </a:t>
            </a:r>
            <a:r>
              <a:rPr dirty="0">
                <a:latin typeface="Times New Roman"/>
                <a:cs typeface="Times New Roman"/>
              </a:rPr>
              <a:t>These </a:t>
            </a:r>
            <a:r>
              <a:rPr spc="-5" dirty="0">
                <a:latin typeface="Times New Roman"/>
                <a:cs typeface="Times New Roman"/>
              </a:rPr>
              <a:t>cells store food 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materials.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600">
              <a:latin typeface="Times New Roman"/>
              <a:cs typeface="Times New Roman"/>
            </a:endParaRPr>
          </a:p>
          <a:p>
            <a:pPr marL="394970" lvl="1" indent="-154305">
              <a:lnSpc>
                <a:spcPct val="100000"/>
              </a:lnSpc>
              <a:buSzPct val="93750"/>
              <a:buFont typeface="Times New Roman"/>
              <a:buAutoNum type="arabicPeriod" startAt="3"/>
              <a:tabLst>
                <a:tab pos="395605" algn="l"/>
              </a:tabLst>
            </a:pPr>
            <a:r>
              <a:rPr b="1" spc="-5" dirty="0">
                <a:latin typeface="Times New Roman"/>
                <a:cs typeface="Times New Roman"/>
              </a:rPr>
              <a:t>Endodermis:</a:t>
            </a:r>
            <a:endParaRPr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>
              <a:latin typeface="Times New Roman"/>
              <a:cs typeface="Times New Roman"/>
            </a:endParaRPr>
          </a:p>
          <a:p>
            <a:pPr marL="241300" marR="13335" indent="-229235">
              <a:lnSpc>
                <a:spcPts val="1850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The</a:t>
            </a:r>
            <a:r>
              <a:rPr spc="3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cells</a:t>
            </a:r>
            <a:r>
              <a:rPr spc="37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this</a:t>
            </a:r>
            <a:r>
              <a:rPr spc="3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layer</a:t>
            </a:r>
            <a:r>
              <a:rPr spc="3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are</a:t>
            </a:r>
            <a:r>
              <a:rPr spc="35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barrel</a:t>
            </a:r>
            <a:r>
              <a:rPr spc="37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shaped</a:t>
            </a:r>
            <a:r>
              <a:rPr spc="3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arranged</a:t>
            </a:r>
            <a:r>
              <a:rPr spc="3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compactly</a:t>
            </a:r>
            <a:r>
              <a:rPr spc="3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without </a:t>
            </a:r>
            <a:r>
              <a:rPr spc="-3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intercellular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spaces.</a:t>
            </a:r>
            <a:endParaRPr>
              <a:latin typeface="Times New Roman"/>
              <a:cs typeface="Times New Roman"/>
            </a:endParaRPr>
          </a:p>
          <a:p>
            <a:pPr marL="241300" indent="-229235">
              <a:lnSpc>
                <a:spcPts val="1739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Due</a:t>
            </a:r>
            <a:r>
              <a:rPr spc="1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to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abundant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starch</a:t>
            </a:r>
            <a:r>
              <a:rPr spc="1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grains</a:t>
            </a:r>
            <a:r>
              <a:rPr spc="14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</a:t>
            </a:r>
            <a:r>
              <a:rPr spc="1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these</a:t>
            </a:r>
            <a:r>
              <a:rPr spc="14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cells,</a:t>
            </a:r>
            <a:r>
              <a:rPr spc="1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this</a:t>
            </a:r>
            <a:r>
              <a:rPr spc="1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layer</a:t>
            </a:r>
            <a:r>
              <a:rPr spc="1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is</a:t>
            </a:r>
            <a:r>
              <a:rPr spc="14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also</a:t>
            </a:r>
            <a:r>
              <a:rPr spc="3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known</a:t>
            </a:r>
            <a:r>
              <a:rPr spc="14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as</a:t>
            </a:r>
            <a:endParaRPr>
              <a:latin typeface="Times New Roman"/>
              <a:cs typeface="Times New Roman"/>
            </a:endParaRPr>
          </a:p>
          <a:p>
            <a:pPr marL="241300">
              <a:lnSpc>
                <a:spcPts val="1880"/>
              </a:lnSpc>
            </a:pPr>
            <a:r>
              <a:rPr spc="-5" dirty="0">
                <a:latin typeface="Times New Roman"/>
                <a:cs typeface="Times New Roman"/>
              </a:rPr>
              <a:t>starch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sheath.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394970" lvl="1" indent="-154305">
              <a:lnSpc>
                <a:spcPct val="100000"/>
              </a:lnSpc>
              <a:buSzPct val="93750"/>
              <a:buFont typeface="Times New Roman"/>
              <a:buAutoNum type="arabicPeriod" startAt="3"/>
              <a:tabLst>
                <a:tab pos="395605" algn="l"/>
              </a:tabLst>
            </a:pPr>
            <a:r>
              <a:rPr b="1" spc="-5" dirty="0">
                <a:latin typeface="Times New Roman"/>
                <a:cs typeface="Times New Roman"/>
              </a:rPr>
              <a:t>Stele</a:t>
            </a:r>
            <a:endParaRPr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3"/>
            </a:pPr>
            <a:endParaRPr sz="16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It consists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 pericycle,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vascular bundles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and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pith.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b="1" spc="-5" dirty="0">
                <a:latin typeface="Times New Roman"/>
                <a:cs typeface="Times New Roman"/>
              </a:rPr>
              <a:t>A)Pericycle(Bundlecap)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>
              <a:latin typeface="Times New Roman"/>
              <a:cs typeface="Times New Roman"/>
            </a:endParaRPr>
          </a:p>
          <a:p>
            <a:pPr marL="241300" marR="6985" indent="-229235">
              <a:lnSpc>
                <a:spcPts val="1839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Pericycle</a:t>
            </a:r>
            <a:r>
              <a:rPr spc="3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occurs</a:t>
            </a:r>
            <a:r>
              <a:rPr spc="3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between</a:t>
            </a:r>
            <a:r>
              <a:rPr spc="32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the</a:t>
            </a:r>
            <a:r>
              <a:rPr spc="3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endodermis</a:t>
            </a:r>
            <a:r>
              <a:rPr spc="33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and</a:t>
            </a:r>
            <a:r>
              <a:rPr spc="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vascular</a:t>
            </a:r>
            <a:r>
              <a:rPr spc="3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bundles</a:t>
            </a:r>
            <a:r>
              <a:rPr spc="3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</a:t>
            </a:r>
            <a:r>
              <a:rPr spc="32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the </a:t>
            </a:r>
            <a:r>
              <a:rPr spc="-3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form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 a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few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layers</a:t>
            </a:r>
            <a:r>
              <a:rPr spc="-5" dirty="0">
                <a:latin typeface="Times New Roman"/>
                <a:cs typeface="Times New Roman"/>
              </a:rPr>
              <a:t> of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sclerenchyma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cells.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b="1" spc="-5" dirty="0">
                <a:latin typeface="Times New Roman"/>
                <a:cs typeface="Times New Roman"/>
              </a:rPr>
              <a:t>B)Vascularbundles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indent="-229235">
              <a:lnSpc>
                <a:spcPts val="1885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In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dicot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stem,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vascular bundles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are arranged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ring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around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the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pith.</a:t>
            </a:r>
            <a:endParaRPr>
              <a:latin typeface="Times New Roman"/>
              <a:cs typeface="Times New Roman"/>
            </a:endParaRPr>
          </a:p>
          <a:p>
            <a:pPr marL="241300" indent="-229235">
              <a:lnSpc>
                <a:spcPts val="1885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Each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vascular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bundle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is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conjoint,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collateral,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open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and</a:t>
            </a:r>
            <a:r>
              <a:rPr spc="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endarch.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b="1" spc="-5" dirty="0">
                <a:latin typeface="Times New Roman"/>
                <a:cs typeface="Times New Roman"/>
              </a:rPr>
              <a:t>C)Pith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>
              <a:latin typeface="Times New Roman"/>
              <a:cs typeface="Times New Roman"/>
            </a:endParaRPr>
          </a:p>
          <a:p>
            <a:pPr marL="241300" marR="8890" indent="-229235">
              <a:lnSpc>
                <a:spcPts val="1839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The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large</a:t>
            </a:r>
            <a:r>
              <a:rPr spc="4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central</a:t>
            </a:r>
            <a:r>
              <a:rPr spc="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portion</a:t>
            </a:r>
            <a:r>
              <a:rPr spc="5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called</a:t>
            </a:r>
            <a:r>
              <a:rPr spc="5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pith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composed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parenchyma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cells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with </a:t>
            </a:r>
            <a:r>
              <a:rPr spc="-3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intercellular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spaces.</a:t>
            </a:r>
            <a:endParaRPr>
              <a:latin typeface="Times New Roman"/>
              <a:cs typeface="Times New Roman"/>
            </a:endParaRPr>
          </a:p>
          <a:p>
            <a:pPr marL="241300" marR="8890" indent="-229235">
              <a:lnSpc>
                <a:spcPts val="1839"/>
              </a:lnSpc>
              <a:spcBef>
                <a:spcPts val="5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pc="-5" dirty="0">
                <a:latin typeface="Times New Roman"/>
                <a:cs typeface="Times New Roman"/>
              </a:rPr>
              <a:t>The</a:t>
            </a:r>
            <a:r>
              <a:rPr spc="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extension</a:t>
            </a:r>
            <a:r>
              <a:rPr spc="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of</a:t>
            </a:r>
            <a:r>
              <a:rPr spc="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pith</a:t>
            </a:r>
            <a:r>
              <a:rPr spc="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between</a:t>
            </a:r>
            <a:r>
              <a:rPr spc="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vascular</a:t>
            </a:r>
            <a:r>
              <a:rPr spc="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bundles</a:t>
            </a:r>
            <a:r>
              <a:rPr spc="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are</a:t>
            </a:r>
            <a:r>
              <a:rPr spc="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called</a:t>
            </a:r>
            <a:r>
              <a:rPr spc="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as</a:t>
            </a:r>
            <a:r>
              <a:rPr spc="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pith</a:t>
            </a:r>
            <a:r>
              <a:rPr spc="9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ray</a:t>
            </a:r>
            <a:r>
              <a:rPr spc="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or </a:t>
            </a:r>
            <a:r>
              <a:rPr spc="-3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medullary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rays.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88238"/>
            <a:ext cx="34302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95"/>
              </a:spcBef>
              <a:buSzPct val="625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sz="1600" spc="-5" dirty="0">
                <a:latin typeface="Times New Roman"/>
                <a:cs typeface="Times New Roman"/>
              </a:rPr>
              <a:t>Function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pith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 storage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food.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1942845"/>
            <a:ext cx="5970905" cy="484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Primary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structure of dicot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root: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Epidermis: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single-layered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composed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thin-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outer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 cells </a:t>
            </a:r>
            <a:r>
              <a:rPr sz="1600" dirty="0">
                <a:latin typeface="Times New Roman"/>
                <a:cs typeface="Times New Roman"/>
              </a:rPr>
              <a:t>are </a:t>
            </a:r>
            <a:r>
              <a:rPr sz="1600" spc="-5" dirty="0">
                <a:latin typeface="Times New Roman"/>
                <a:cs typeface="Times New Roman"/>
              </a:rPr>
              <a:t>not cutinised. </a:t>
            </a:r>
            <a:r>
              <a:rPr sz="1600" spc="-10" dirty="0">
                <a:latin typeface="Times New Roman"/>
                <a:cs typeface="Times New Roman"/>
              </a:rPr>
              <a:t>Many </a:t>
            </a:r>
            <a:r>
              <a:rPr sz="1600" spc="-5" dirty="0">
                <a:latin typeface="Times New Roman"/>
                <a:cs typeface="Times New Roman"/>
              </a:rPr>
              <a:t>epidermal cells prolong </a:t>
            </a:r>
            <a:r>
              <a:rPr sz="1600" spc="-10" dirty="0">
                <a:latin typeface="Times New Roman"/>
                <a:cs typeface="Times New Roman"/>
              </a:rPr>
              <a:t>to </a:t>
            </a:r>
            <a:r>
              <a:rPr sz="1600" spc="-5" dirty="0">
                <a:latin typeface="Times New Roman"/>
                <a:cs typeface="Times New Roman"/>
              </a:rPr>
              <a:t>form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long hairy bodies, the typical unicellular hairs of roots. Epidermis of root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also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called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epiblema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piliferous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(pilus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hair;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ferous—bearing).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600" b="1" spc="-5" dirty="0">
                <a:latin typeface="Times New Roman"/>
                <a:cs typeface="Times New Roman"/>
              </a:rPr>
              <a:t>II.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Cortex: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900"/>
              </a:lnSpc>
            </a:pP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quite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large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extensive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roots.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Cortex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made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thin-walled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living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parenchymatous cells with leucoplasts, which convert sugar into starch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grains.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last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layer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cortex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endodermis.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universal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occurrence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roots.</a:t>
            </a:r>
            <a:endParaRPr sz="1600">
              <a:latin typeface="Times New Roman"/>
              <a:cs typeface="Times New Roman"/>
            </a:endParaRPr>
          </a:p>
          <a:p>
            <a:pPr marL="12700" marR="8890" algn="just">
              <a:lnSpc>
                <a:spcPct val="95800"/>
              </a:lnSpc>
              <a:spcBef>
                <a:spcPts val="1440"/>
              </a:spcBef>
            </a:pPr>
            <a:r>
              <a:rPr sz="1600" spc="-5" dirty="0">
                <a:latin typeface="Times New Roman"/>
                <a:cs typeface="Times New Roman"/>
              </a:rPr>
              <a:t>Endodermis is composed of one </a:t>
            </a:r>
            <a:r>
              <a:rPr sz="1600" dirty="0">
                <a:latin typeface="Times New Roman"/>
                <a:cs typeface="Times New Roman"/>
              </a:rPr>
              <a:t>layer </a:t>
            </a:r>
            <a:r>
              <a:rPr sz="1600" spc="-5" dirty="0">
                <a:latin typeface="Times New Roman"/>
                <a:cs typeface="Times New Roman"/>
              </a:rPr>
              <a:t>of </a:t>
            </a:r>
            <a:r>
              <a:rPr sz="1600" dirty="0">
                <a:latin typeface="Times New Roman"/>
                <a:cs typeface="Times New Roman"/>
              </a:rPr>
              <a:t>barrel-shaped </a:t>
            </a:r>
            <a:r>
              <a:rPr sz="1600" spc="-5" dirty="0">
                <a:latin typeface="Times New Roman"/>
                <a:cs typeface="Times New Roman"/>
              </a:rPr>
              <a:t>cells which </a:t>
            </a:r>
            <a:r>
              <a:rPr sz="1600" dirty="0">
                <a:latin typeface="Times New Roman"/>
                <a:cs typeface="Times New Roman"/>
              </a:rPr>
              <a:t>are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closely arranged without having intercellular spaces. The endodermal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 have thickened radial walls, which are called Casparian strips, after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name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Caspary,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gentleman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who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first noted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them.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6591680"/>
            <a:ext cx="5972175" cy="2555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III.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Stele</a:t>
            </a:r>
            <a:r>
              <a:rPr sz="1600" b="1" dirty="0">
                <a:latin typeface="Times New Roman"/>
                <a:cs typeface="Times New Roman"/>
              </a:rPr>
              <a:t> or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Central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Cylinder: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</a:pPr>
            <a:r>
              <a:rPr sz="1600" spc="-5" dirty="0">
                <a:latin typeface="Times New Roman"/>
                <a:cs typeface="Times New Roman"/>
              </a:rPr>
              <a:t>Next to endodermis there is a single-layered pericycle made up of </a:t>
            </a:r>
            <a:r>
              <a:rPr sz="1600" dirty="0">
                <a:latin typeface="Times New Roman"/>
                <a:cs typeface="Times New Roman"/>
              </a:rPr>
              <a:t>thin-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walled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Pericycle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seat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origin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lateral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roots.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Vascular bundles are typically </a:t>
            </a:r>
            <a:r>
              <a:rPr sz="1600" dirty="0">
                <a:latin typeface="Times New Roman"/>
                <a:cs typeface="Times New Roman"/>
              </a:rPr>
              <a:t>radial </a:t>
            </a:r>
            <a:r>
              <a:rPr sz="1600" spc="-5" dirty="0">
                <a:latin typeface="Times New Roman"/>
                <a:cs typeface="Times New Roman"/>
              </a:rPr>
              <a:t>in roots. Xylem and phloem form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separate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patches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intervened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non-conducting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dicotyledonous roots the number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 limited.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900"/>
              </a:lnSpc>
              <a:spcBef>
                <a:spcPts val="1435"/>
              </a:spcBef>
            </a:pPr>
            <a:r>
              <a:rPr sz="1600" spc="-5" dirty="0">
                <a:latin typeface="Times New Roman"/>
                <a:cs typeface="Times New Roman"/>
              </a:rPr>
              <a:t>Xylem has protoxylem towards circumference </a:t>
            </a:r>
            <a:r>
              <a:rPr sz="1600" dirty="0">
                <a:latin typeface="Times New Roman"/>
                <a:cs typeface="Times New Roman"/>
              </a:rPr>
              <a:t>abutting </a:t>
            </a:r>
            <a:r>
              <a:rPr sz="1600" spc="-5" dirty="0">
                <a:latin typeface="Times New Roman"/>
                <a:cs typeface="Times New Roman"/>
              </a:rPr>
              <a:t>on pericycle and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metaxylem towards centre. This is called exarch </a:t>
            </a:r>
            <a:r>
              <a:rPr sz="1600" dirty="0">
                <a:latin typeface="Times New Roman"/>
                <a:cs typeface="Times New Roman"/>
              </a:rPr>
              <a:t>arrangement </a:t>
            </a:r>
            <a:r>
              <a:rPr sz="1600" spc="-5" dirty="0">
                <a:latin typeface="Times New Roman"/>
                <a:cs typeface="Times New Roman"/>
              </a:rPr>
              <a:t>(of endarch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arrangement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stems).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Phloem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sieve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tubes,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etc.,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form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patches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22" y="1047796"/>
            <a:ext cx="2694621" cy="5183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967730" cy="315404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12700">
              <a:lnSpc>
                <a:spcPts val="1839"/>
              </a:lnSpc>
              <a:spcBef>
                <a:spcPts val="225"/>
              </a:spcBef>
            </a:pPr>
            <a:r>
              <a:rPr sz="1600" spc="-5" dirty="0">
                <a:latin typeface="Times New Roman"/>
                <a:cs typeface="Times New Roman"/>
              </a:rPr>
              <a:t>arranged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alternately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with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xylem.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small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patch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sclerenchyma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 outside every group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phloem.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1600" b="1" spc="-5" dirty="0">
                <a:latin typeface="Times New Roman"/>
                <a:cs typeface="Times New Roman"/>
              </a:rPr>
              <a:t>Conjunctive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Tissue: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10795">
              <a:lnSpc>
                <a:spcPts val="1850"/>
              </a:lnSpc>
            </a:pPr>
            <a:r>
              <a:rPr sz="1600" spc="-5" dirty="0">
                <a:latin typeface="Times New Roman"/>
                <a:cs typeface="Times New Roman"/>
              </a:rPr>
              <a:t>Thin-walled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parenchymatous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lying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between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xylem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phloem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groups constitute </a:t>
            </a:r>
            <a:r>
              <a:rPr sz="1600" spc="-10" dirty="0">
                <a:latin typeface="Times New Roman"/>
                <a:cs typeface="Times New Roman"/>
              </a:rPr>
              <a:t>the</a:t>
            </a:r>
            <a:r>
              <a:rPr sz="1600" spc="-5" dirty="0">
                <a:latin typeface="Times New Roman"/>
                <a:cs typeface="Times New Roman"/>
              </a:rPr>
              <a:t> conjunctive tissue.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600" b="1" spc="-5" dirty="0">
                <a:latin typeface="Times New Roman"/>
                <a:cs typeface="Times New Roman"/>
              </a:rPr>
              <a:t>Pith: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6985">
              <a:lnSpc>
                <a:spcPts val="1839"/>
              </a:lnSpc>
            </a:pPr>
            <a:r>
              <a:rPr sz="1600" spc="-5" dirty="0">
                <a:latin typeface="Times New Roman"/>
                <a:cs typeface="Times New Roman"/>
              </a:rPr>
              <a:t>At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centre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small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parenchymatous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pith.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It may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even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absent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dicotyledonous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roots.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  <a:tabLst>
                <a:tab pos="2064385" algn="l"/>
                <a:tab pos="3484879" algn="l"/>
                <a:tab pos="548068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Anatomy	of	m</a:t>
            </a:r>
            <a:r>
              <a:rPr sz="1600" b="1" dirty="0">
                <a:latin typeface="Times New Roman"/>
                <a:cs typeface="Times New Roman"/>
              </a:rPr>
              <a:t>o</a:t>
            </a:r>
            <a:r>
              <a:rPr sz="1600" b="1" spc="-5" dirty="0">
                <a:latin typeface="Times New Roman"/>
                <a:cs typeface="Times New Roman"/>
              </a:rPr>
              <a:t>nocot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Times New Roman"/>
                <a:cs typeface="Times New Roman"/>
              </a:rPr>
              <a:t>st</a:t>
            </a:r>
            <a:r>
              <a:rPr sz="1600" b="1" dirty="0">
                <a:latin typeface="Times New Roman"/>
                <a:cs typeface="Times New Roman"/>
              </a:rPr>
              <a:t>e</a:t>
            </a:r>
            <a:r>
              <a:rPr sz="1600" b="1" spc="-5" dirty="0">
                <a:latin typeface="Times New Roman"/>
                <a:cs typeface="Times New Roman"/>
              </a:rPr>
              <a:t>m: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341614"/>
            <a:ext cx="1042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latin typeface="Times New Roman"/>
                <a:cs typeface="Times New Roman"/>
              </a:rPr>
              <a:t>1</a:t>
            </a:r>
            <a:r>
              <a:rPr sz="1600" b="1" spc="-45" dirty="0">
                <a:latin typeface="Times New Roman"/>
                <a:cs typeface="Times New Roman"/>
              </a:rPr>
              <a:t>.</a:t>
            </a:r>
            <a:r>
              <a:rPr sz="1600" b="1" spc="-30" dirty="0">
                <a:latin typeface="Times New Roman"/>
                <a:cs typeface="Times New Roman"/>
              </a:rPr>
              <a:t>Ep</a:t>
            </a:r>
            <a:r>
              <a:rPr sz="1600" b="1" spc="-40" dirty="0">
                <a:latin typeface="Times New Roman"/>
                <a:cs typeface="Times New Roman"/>
              </a:rPr>
              <a:t>i</a:t>
            </a:r>
            <a:r>
              <a:rPr sz="1600" b="1" spc="-30" dirty="0">
                <a:latin typeface="Times New Roman"/>
                <a:cs typeface="Times New Roman"/>
              </a:rPr>
              <a:t>de</a:t>
            </a:r>
            <a:r>
              <a:rPr sz="1600" b="1" spc="-45" dirty="0">
                <a:latin typeface="Times New Roman"/>
                <a:cs typeface="Times New Roman"/>
              </a:rPr>
              <a:t>r</a:t>
            </a:r>
            <a:r>
              <a:rPr sz="1600" b="1" spc="-30" dirty="0">
                <a:latin typeface="Times New Roman"/>
                <a:cs typeface="Times New Roman"/>
              </a:rPr>
              <a:t>m</a:t>
            </a:r>
            <a:r>
              <a:rPr sz="1600" b="1" spc="-40" dirty="0">
                <a:latin typeface="Times New Roman"/>
                <a:cs typeface="Times New Roman"/>
              </a:rPr>
              <a:t>i</a:t>
            </a:r>
            <a:r>
              <a:rPr sz="1600" b="1" spc="-5" dirty="0"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033265"/>
            <a:ext cx="5863083" cy="37318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88238"/>
            <a:ext cx="6203950" cy="79813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41300" marR="6350" indent="-229235">
              <a:lnSpc>
                <a:spcPts val="1839"/>
              </a:lnSpc>
              <a:spcBef>
                <a:spcPts val="225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25" dirty="0">
                <a:latin typeface="Times New Roman"/>
                <a:cs typeface="Times New Roman"/>
              </a:rPr>
              <a:t>It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is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the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outermost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layer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made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up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of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single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layer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of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tightly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packed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parenchymatous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cells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with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thick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cuticle.</a:t>
            </a:r>
            <a:endParaRPr sz="1600">
              <a:latin typeface="Times New Roman"/>
              <a:cs typeface="Times New Roman"/>
            </a:endParaRPr>
          </a:p>
          <a:p>
            <a:pPr marL="241300" indent="-229235">
              <a:lnSpc>
                <a:spcPts val="1795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45" dirty="0">
                <a:latin typeface="Times New Roman"/>
                <a:cs typeface="Times New Roman"/>
              </a:rPr>
              <a:t>T</a:t>
            </a:r>
            <a:r>
              <a:rPr sz="1600" spc="-25" dirty="0">
                <a:latin typeface="Times New Roman"/>
                <a:cs typeface="Times New Roman"/>
              </a:rPr>
              <a:t>h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5" dirty="0">
                <a:latin typeface="Times New Roman"/>
                <a:cs typeface="Times New Roman"/>
              </a:rPr>
              <a:t>r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o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p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25" dirty="0">
                <a:latin typeface="Times New Roman"/>
                <a:cs typeface="Times New Roman"/>
              </a:rPr>
              <a:t>d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40" dirty="0">
                <a:latin typeface="Times New Roman"/>
                <a:cs typeface="Times New Roman"/>
              </a:rPr>
              <a:t>m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5" dirty="0">
                <a:latin typeface="Times New Roman"/>
                <a:cs typeface="Times New Roman"/>
              </a:rPr>
              <a:t>l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40" dirty="0">
                <a:latin typeface="Times New Roman"/>
                <a:cs typeface="Times New Roman"/>
              </a:rPr>
              <a:t>ut</a:t>
            </a:r>
            <a:r>
              <a:rPr sz="1600" spc="-25" dirty="0">
                <a:latin typeface="Times New Roman"/>
                <a:cs typeface="Times New Roman"/>
              </a:rPr>
              <a:t>g</a:t>
            </a:r>
            <a:r>
              <a:rPr sz="1600" spc="-45" dirty="0">
                <a:latin typeface="Times New Roman"/>
                <a:cs typeface="Times New Roman"/>
              </a:rPr>
              <a:t>r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30" dirty="0">
                <a:latin typeface="Times New Roman"/>
                <a:cs typeface="Times New Roman"/>
              </a:rPr>
              <a:t>w</a:t>
            </a:r>
            <a:r>
              <a:rPr sz="1600" spc="-40" dirty="0">
                <a:latin typeface="Times New Roman"/>
                <a:cs typeface="Times New Roman"/>
              </a:rPr>
              <a:t>th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5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600" b="1" spc="-30" dirty="0">
                <a:latin typeface="Times New Roman"/>
                <a:cs typeface="Times New Roman"/>
              </a:rPr>
              <a:t>2.Hypodermis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1839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few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layer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of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sclerenchymatous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cells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lying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below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epidermis </a:t>
            </a:r>
            <a:r>
              <a:rPr sz="1600" spc="-30" dirty="0">
                <a:latin typeface="Times New Roman"/>
                <a:cs typeface="Times New Roman"/>
              </a:rPr>
              <a:t>constitute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hypodermis,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gives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mechanical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strength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to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plant.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45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600" b="1" spc="-40" dirty="0">
                <a:latin typeface="Times New Roman"/>
                <a:cs typeface="Times New Roman"/>
              </a:rPr>
              <a:t>3</a:t>
            </a:r>
            <a:r>
              <a:rPr sz="1600" b="1" spc="-5" dirty="0">
                <a:latin typeface="Times New Roman"/>
                <a:cs typeface="Times New Roman"/>
              </a:rPr>
              <a:t>.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85" dirty="0">
                <a:latin typeface="Times New Roman"/>
                <a:cs typeface="Times New Roman"/>
              </a:rPr>
              <a:t> </a:t>
            </a:r>
            <a:r>
              <a:rPr sz="1600" b="1" spc="-40" dirty="0">
                <a:latin typeface="Times New Roman"/>
                <a:cs typeface="Times New Roman"/>
              </a:rPr>
              <a:t>G</a:t>
            </a:r>
            <a:r>
              <a:rPr sz="1600" b="1" spc="-45" dirty="0">
                <a:latin typeface="Times New Roman"/>
                <a:cs typeface="Times New Roman"/>
              </a:rPr>
              <a:t>r</a:t>
            </a:r>
            <a:r>
              <a:rPr sz="1600" b="1" spc="-40" dirty="0">
                <a:latin typeface="Times New Roman"/>
                <a:cs typeface="Times New Roman"/>
              </a:rPr>
              <a:t>o</a:t>
            </a:r>
            <a:r>
              <a:rPr sz="1600" b="1" spc="-30" dirty="0">
                <a:latin typeface="Times New Roman"/>
                <a:cs typeface="Times New Roman"/>
              </a:rPr>
              <a:t>un</a:t>
            </a:r>
            <a:r>
              <a:rPr sz="1600" b="1" spc="-5" dirty="0">
                <a:latin typeface="Times New Roman"/>
                <a:cs typeface="Times New Roman"/>
              </a:rPr>
              <a:t>d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spc="-35" dirty="0">
                <a:latin typeface="Times New Roman"/>
                <a:cs typeface="Times New Roman"/>
              </a:rPr>
              <a:t>t</a:t>
            </a:r>
            <a:r>
              <a:rPr sz="1600" b="1" spc="-40" dirty="0">
                <a:latin typeface="Times New Roman"/>
                <a:cs typeface="Times New Roman"/>
              </a:rPr>
              <a:t>i</a:t>
            </a:r>
            <a:r>
              <a:rPr sz="1600" b="1" spc="-30" dirty="0">
                <a:latin typeface="Times New Roman"/>
                <a:cs typeface="Times New Roman"/>
              </a:rPr>
              <a:t>s</a:t>
            </a:r>
            <a:r>
              <a:rPr sz="1600" b="1" spc="-40" dirty="0">
                <a:latin typeface="Times New Roman"/>
                <a:cs typeface="Times New Roman"/>
              </a:rPr>
              <a:t>s</a:t>
            </a:r>
            <a:r>
              <a:rPr sz="1600" b="1" spc="-30" dirty="0">
                <a:latin typeface="Times New Roman"/>
                <a:cs typeface="Times New Roman"/>
              </a:rPr>
              <a:t>u</a:t>
            </a:r>
            <a:r>
              <a:rPr sz="1600" b="1" spc="-5" dirty="0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288290" indent="-276225">
              <a:lnSpc>
                <a:spcPts val="1880"/>
              </a:lnSpc>
              <a:buSzPct val="62500"/>
              <a:buFont typeface="Symbol"/>
              <a:buChar char=""/>
              <a:tabLst>
                <a:tab pos="288290" algn="l"/>
                <a:tab pos="288925" algn="l"/>
              </a:tabLst>
            </a:pPr>
            <a:r>
              <a:rPr sz="1600" spc="-45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Times New Roman"/>
                <a:cs typeface="Times New Roman"/>
              </a:rPr>
              <a:t>t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Times New Roman"/>
                <a:cs typeface="Times New Roman"/>
              </a:rPr>
              <a:t>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n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5" dirty="0">
                <a:latin typeface="Times New Roman"/>
                <a:cs typeface="Times New Roman"/>
              </a:rPr>
              <a:t>t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d</a:t>
            </a:r>
            <a:r>
              <a:rPr sz="1600" spc="-30" dirty="0">
                <a:latin typeface="Times New Roman"/>
                <a:cs typeface="Times New Roman"/>
              </a:rPr>
              <a:t>i</a:t>
            </a:r>
            <a:r>
              <a:rPr sz="1600" spc="-35" dirty="0">
                <a:latin typeface="Times New Roman"/>
                <a:cs typeface="Times New Roman"/>
              </a:rPr>
              <a:t>ff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5" dirty="0">
                <a:latin typeface="Times New Roman"/>
                <a:cs typeface="Times New Roman"/>
              </a:rPr>
              <a:t>r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0" dirty="0">
                <a:latin typeface="Times New Roman"/>
                <a:cs typeface="Times New Roman"/>
              </a:rPr>
              <a:t>n</a:t>
            </a:r>
            <a:r>
              <a:rPr sz="1600" spc="-30" dirty="0">
                <a:latin typeface="Times New Roman"/>
                <a:cs typeface="Times New Roman"/>
              </a:rPr>
              <a:t>t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30" dirty="0">
                <a:latin typeface="Times New Roman"/>
                <a:cs typeface="Times New Roman"/>
              </a:rPr>
              <a:t>at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d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40" dirty="0">
                <a:latin typeface="Times New Roman"/>
                <a:cs typeface="Times New Roman"/>
              </a:rPr>
              <a:t>t</a:t>
            </a:r>
            <a:r>
              <a:rPr sz="1600" spc="-5" dirty="0">
                <a:latin typeface="Times New Roman"/>
                <a:cs typeface="Times New Roman"/>
              </a:rPr>
              <a:t>o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45" dirty="0">
                <a:latin typeface="Times New Roman"/>
                <a:cs typeface="Times New Roman"/>
              </a:rPr>
              <a:t>r</a:t>
            </a:r>
            <a:r>
              <a:rPr sz="1600" spc="-30" dirty="0">
                <a:latin typeface="Times New Roman"/>
                <a:cs typeface="Times New Roman"/>
              </a:rPr>
              <a:t>t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x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0" dirty="0">
                <a:latin typeface="Times New Roman"/>
                <a:cs typeface="Times New Roman"/>
              </a:rPr>
              <a:t>nd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40" dirty="0">
                <a:latin typeface="Times New Roman"/>
                <a:cs typeface="Times New Roman"/>
              </a:rPr>
              <a:t>d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40" dirty="0">
                <a:latin typeface="Times New Roman"/>
                <a:cs typeface="Times New Roman"/>
              </a:rPr>
              <a:t>mi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p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30" dirty="0">
                <a:latin typeface="Times New Roman"/>
                <a:cs typeface="Times New Roman"/>
              </a:rPr>
              <a:t>i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y</a:t>
            </a:r>
            <a:r>
              <a:rPr sz="1600" spc="-30" dirty="0">
                <a:latin typeface="Times New Roman"/>
                <a:cs typeface="Times New Roman"/>
              </a:rPr>
              <a:t>cl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d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p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30" dirty="0">
                <a:latin typeface="Times New Roman"/>
                <a:cs typeface="Times New Roman"/>
              </a:rPr>
              <a:t>t</a:t>
            </a:r>
            <a:r>
              <a:rPr sz="1600" spc="-40" dirty="0">
                <a:latin typeface="Times New Roman"/>
                <a:cs typeface="Times New Roman"/>
              </a:rPr>
              <a:t>h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241300" marR="10160" indent="-229235">
              <a:lnSpc>
                <a:spcPts val="1839"/>
              </a:lnSpc>
              <a:spcBef>
                <a:spcPts val="85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ground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tissue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is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represented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by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several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layers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of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loosely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arranged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parenchyma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cells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enclosing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prominent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intercellular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spaces.</a:t>
            </a:r>
            <a:endParaRPr sz="1600">
              <a:latin typeface="Times New Roman"/>
              <a:cs typeface="Times New Roman"/>
            </a:endParaRPr>
          </a:p>
          <a:p>
            <a:pPr marL="288290" indent="-276225">
              <a:lnSpc>
                <a:spcPts val="1785"/>
              </a:lnSpc>
              <a:buSzPct val="62500"/>
              <a:buFont typeface="Symbol"/>
              <a:buChar char=""/>
              <a:tabLst>
                <a:tab pos="288290" algn="l"/>
                <a:tab pos="288925" algn="l"/>
              </a:tabLst>
            </a:pP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ground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tissue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is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meant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for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storage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of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food.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ymbol"/>
              <a:buChar char=""/>
            </a:pPr>
            <a:endParaRPr sz="15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600" b="1" spc="-35" dirty="0">
                <a:latin typeface="Times New Roman"/>
                <a:cs typeface="Times New Roman"/>
              </a:rPr>
              <a:t>Vascularbundles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241300" indent="-229235">
              <a:lnSpc>
                <a:spcPts val="1880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30" dirty="0">
                <a:latin typeface="Times New Roman"/>
                <a:cs typeface="Times New Roman"/>
              </a:rPr>
              <a:t>Vascular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bundles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are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scattered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the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parenchymatous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ground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tissue.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1839"/>
              </a:lnSpc>
              <a:spcBef>
                <a:spcPts val="85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30" dirty="0">
                <a:latin typeface="Times New Roman"/>
                <a:cs typeface="Times New Roman"/>
              </a:rPr>
              <a:t>Vascular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bundles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are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numerous,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small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and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closely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arranged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peripheral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portion.</a:t>
            </a:r>
            <a:endParaRPr sz="1600">
              <a:latin typeface="Times New Roman"/>
              <a:cs typeface="Times New Roman"/>
            </a:endParaRPr>
          </a:p>
          <a:p>
            <a:pPr marL="241300" marR="8255" indent="-229235">
              <a:lnSpc>
                <a:spcPts val="1839"/>
              </a:lnSpc>
              <a:spcBef>
                <a:spcPts val="5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30" dirty="0">
                <a:latin typeface="Times New Roman"/>
                <a:cs typeface="Times New Roman"/>
              </a:rPr>
              <a:t>Towards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centre,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the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bundles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are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comparatively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large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in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size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and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loosely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arranged.</a:t>
            </a:r>
            <a:endParaRPr sz="1600">
              <a:latin typeface="Times New Roman"/>
              <a:cs typeface="Times New Roman"/>
            </a:endParaRPr>
          </a:p>
          <a:p>
            <a:pPr marL="241300" indent="-229235">
              <a:lnSpc>
                <a:spcPts val="1750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30" dirty="0">
                <a:latin typeface="Times New Roman"/>
                <a:cs typeface="Times New Roman"/>
              </a:rPr>
              <a:t>Each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vascular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bundle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is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surrounded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by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sheath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of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sclerenchymatous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839"/>
              </a:lnSpc>
            </a:pPr>
            <a:r>
              <a:rPr sz="1600" spc="-30" dirty="0">
                <a:latin typeface="Times New Roman"/>
                <a:cs typeface="Times New Roman"/>
              </a:rPr>
              <a:t>fibres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called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bundle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sheath.</a:t>
            </a:r>
            <a:endParaRPr sz="1600">
              <a:latin typeface="Times New Roman"/>
              <a:cs typeface="Times New Roman"/>
            </a:endParaRPr>
          </a:p>
          <a:p>
            <a:pPr marL="241300" indent="-229235">
              <a:lnSpc>
                <a:spcPts val="1880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45" dirty="0">
                <a:latin typeface="Times New Roman"/>
                <a:cs typeface="Times New Roman"/>
              </a:rPr>
              <a:t>T</a:t>
            </a:r>
            <a:r>
              <a:rPr sz="1600" spc="-25" dirty="0">
                <a:latin typeface="Times New Roman"/>
                <a:cs typeface="Times New Roman"/>
              </a:rPr>
              <a:t>h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v</a:t>
            </a:r>
            <a:r>
              <a:rPr sz="1600" spc="-30" dirty="0">
                <a:latin typeface="Times New Roman"/>
                <a:cs typeface="Times New Roman"/>
              </a:rPr>
              <a:t>as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u</a:t>
            </a:r>
            <a:r>
              <a:rPr sz="1600" spc="-30" dirty="0">
                <a:latin typeface="Times New Roman"/>
                <a:cs typeface="Times New Roman"/>
              </a:rPr>
              <a:t>la</a:t>
            </a:r>
            <a:r>
              <a:rPr sz="1600" spc="-5" dirty="0">
                <a:latin typeface="Times New Roman"/>
                <a:cs typeface="Times New Roman"/>
              </a:rPr>
              <a:t>r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bun</a:t>
            </a:r>
            <a:r>
              <a:rPr sz="1600" spc="-25" dirty="0">
                <a:latin typeface="Times New Roman"/>
                <a:cs typeface="Times New Roman"/>
              </a:rPr>
              <a:t>d</a:t>
            </a:r>
            <a:r>
              <a:rPr sz="1600" spc="-30" dirty="0">
                <a:latin typeface="Times New Roman"/>
                <a:cs typeface="Times New Roman"/>
              </a:rPr>
              <a:t>l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o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40" dirty="0">
                <a:latin typeface="Times New Roman"/>
                <a:cs typeface="Times New Roman"/>
              </a:rPr>
              <a:t>joi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30" dirty="0">
                <a:latin typeface="Times New Roman"/>
                <a:cs typeface="Times New Roman"/>
              </a:rPr>
              <a:t>t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o</a:t>
            </a:r>
            <a:r>
              <a:rPr sz="1600" spc="-30" dirty="0">
                <a:latin typeface="Times New Roman"/>
                <a:cs typeface="Times New Roman"/>
              </a:rPr>
              <a:t>ll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te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l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0" dirty="0">
                <a:latin typeface="Times New Roman"/>
                <a:cs typeface="Times New Roman"/>
              </a:rPr>
              <a:t>nd</a:t>
            </a:r>
            <a:r>
              <a:rPr sz="1600" spc="-30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5" dirty="0">
                <a:latin typeface="Times New Roman"/>
                <a:cs typeface="Times New Roman"/>
              </a:rPr>
              <a:t>h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d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l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40" dirty="0">
                <a:latin typeface="Times New Roman"/>
                <a:cs typeface="Times New Roman"/>
              </a:rPr>
              <a:t>s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0" dirty="0">
                <a:latin typeface="Times New Roman"/>
                <a:cs typeface="Times New Roman"/>
              </a:rPr>
              <a:t>d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ymbol"/>
              <a:buChar char=""/>
            </a:pPr>
            <a:endParaRPr sz="15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600" b="1" spc="-30" dirty="0">
                <a:latin typeface="Times New Roman"/>
                <a:cs typeface="Times New Roman"/>
              </a:rPr>
              <a:t>Phloem: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marR="8255" indent="-229235">
              <a:lnSpc>
                <a:spcPts val="1850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  <a:tab pos="719455" algn="l"/>
                <a:tab pos="1481455" algn="l"/>
                <a:tab pos="1805939" algn="l"/>
                <a:tab pos="2218690" algn="l"/>
                <a:tab pos="3076575" algn="l"/>
                <a:tab pos="3620770" algn="l"/>
                <a:tab pos="4406900" algn="l"/>
                <a:tab pos="4743450" algn="l"/>
                <a:tab pos="5316220" algn="l"/>
                <a:tab pos="5901055" algn="l"/>
              </a:tabLst>
            </a:pPr>
            <a:r>
              <a:rPr sz="1600" spc="-45" dirty="0">
                <a:latin typeface="Times New Roman"/>
                <a:cs typeface="Times New Roman"/>
              </a:rPr>
              <a:t>T</a:t>
            </a:r>
            <a:r>
              <a:rPr sz="1600" spc="-25" dirty="0">
                <a:latin typeface="Times New Roman"/>
                <a:cs typeface="Times New Roman"/>
              </a:rPr>
              <a:t>h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0" dirty="0">
                <a:latin typeface="Times New Roman"/>
                <a:cs typeface="Times New Roman"/>
              </a:rPr>
              <a:t>ph</a:t>
            </a:r>
            <a:r>
              <a:rPr sz="1600" spc="-30" dirty="0">
                <a:latin typeface="Times New Roman"/>
                <a:cs typeface="Times New Roman"/>
              </a:rPr>
              <a:t>l</a:t>
            </a:r>
            <a:r>
              <a:rPr sz="1600" spc="-40" dirty="0">
                <a:latin typeface="Times New Roman"/>
                <a:cs typeface="Times New Roman"/>
              </a:rPr>
              <a:t>o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Times New Roman"/>
                <a:cs typeface="Times New Roman"/>
              </a:rPr>
              <a:t>n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0" dirty="0">
                <a:latin typeface="Times New Roman"/>
                <a:cs typeface="Times New Roman"/>
              </a:rPr>
              <a:t>t</a:t>
            </a:r>
            <a:r>
              <a:rPr sz="1600" spc="-25" dirty="0">
                <a:latin typeface="Times New Roman"/>
                <a:cs typeface="Times New Roman"/>
              </a:rPr>
              <a:t>h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m</a:t>
            </a:r>
            <a:r>
              <a:rPr sz="1600" spc="-40" dirty="0">
                <a:latin typeface="Times New Roman"/>
                <a:cs typeface="Times New Roman"/>
              </a:rPr>
              <a:t>on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5" dirty="0">
                <a:latin typeface="Times New Roman"/>
                <a:cs typeface="Times New Roman"/>
              </a:rPr>
              <a:t>t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40" dirty="0">
                <a:latin typeface="Times New Roman"/>
                <a:cs typeface="Times New Roman"/>
              </a:rPr>
              <a:t>t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o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40" dirty="0">
                <a:latin typeface="Times New Roman"/>
                <a:cs typeface="Times New Roman"/>
              </a:rPr>
              <a:t>si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40" dirty="0">
                <a:latin typeface="Times New Roman"/>
                <a:cs typeface="Times New Roman"/>
              </a:rPr>
              <a:t>t</a:t>
            </a:r>
            <a:r>
              <a:rPr sz="1600" spc="-5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5" dirty="0">
                <a:latin typeface="Times New Roman"/>
                <a:cs typeface="Times New Roman"/>
              </a:rPr>
              <a:t>f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v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t</a:t>
            </a:r>
            <a:r>
              <a:rPr sz="1600" spc="-40" dirty="0">
                <a:latin typeface="Times New Roman"/>
                <a:cs typeface="Times New Roman"/>
              </a:rPr>
              <a:t>ub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d  </a:t>
            </a:r>
            <a:r>
              <a:rPr sz="1600" spc="-35" dirty="0">
                <a:latin typeface="Times New Roman"/>
                <a:cs typeface="Times New Roman"/>
              </a:rPr>
              <a:t>companion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241300" indent="-229235">
              <a:lnSpc>
                <a:spcPts val="1785"/>
              </a:lnSpc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45" dirty="0">
                <a:latin typeface="Times New Roman"/>
                <a:cs typeface="Times New Roman"/>
              </a:rPr>
              <a:t>P</a:t>
            </a:r>
            <a:r>
              <a:rPr sz="1600" spc="-40" dirty="0">
                <a:latin typeface="Times New Roman"/>
                <a:cs typeface="Times New Roman"/>
              </a:rPr>
              <a:t>h</a:t>
            </a:r>
            <a:r>
              <a:rPr sz="1600" spc="-30" dirty="0">
                <a:latin typeface="Times New Roman"/>
                <a:cs typeface="Times New Roman"/>
              </a:rPr>
              <a:t>l</a:t>
            </a:r>
            <a:r>
              <a:rPr sz="1600" spc="-40" dirty="0">
                <a:latin typeface="Times New Roman"/>
                <a:cs typeface="Times New Roman"/>
              </a:rPr>
              <a:t>o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p</a:t>
            </a:r>
            <a:r>
              <a:rPr sz="1600" spc="-30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45" dirty="0">
                <a:latin typeface="Times New Roman"/>
                <a:cs typeface="Times New Roman"/>
              </a:rPr>
              <a:t>c</a:t>
            </a:r>
            <a:r>
              <a:rPr sz="1600" spc="-40" dirty="0">
                <a:latin typeface="Times New Roman"/>
                <a:cs typeface="Times New Roman"/>
              </a:rPr>
              <a:t>h</a:t>
            </a:r>
            <a:r>
              <a:rPr sz="1600" spc="-25" dirty="0">
                <a:latin typeface="Times New Roman"/>
                <a:cs typeface="Times New Roman"/>
              </a:rPr>
              <a:t>y</a:t>
            </a:r>
            <a:r>
              <a:rPr sz="1600" spc="-40" dirty="0">
                <a:latin typeface="Times New Roman"/>
                <a:cs typeface="Times New Roman"/>
              </a:rPr>
              <a:t>m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d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phl</a:t>
            </a:r>
            <a:r>
              <a:rPr sz="1600" spc="-25" dirty="0">
                <a:latin typeface="Times New Roman"/>
                <a:cs typeface="Times New Roman"/>
              </a:rPr>
              <a:t>o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f</a:t>
            </a:r>
            <a:r>
              <a:rPr sz="1600" spc="-40" dirty="0">
                <a:latin typeface="Times New Roman"/>
                <a:cs typeface="Times New Roman"/>
              </a:rPr>
              <a:t>i</a:t>
            </a:r>
            <a:r>
              <a:rPr sz="1600" spc="-25" dirty="0">
                <a:latin typeface="Times New Roman"/>
                <a:cs typeface="Times New Roman"/>
              </a:rPr>
              <a:t>b</a:t>
            </a:r>
            <a:r>
              <a:rPr sz="1600" spc="-45" dirty="0">
                <a:latin typeface="Times New Roman"/>
                <a:cs typeface="Times New Roman"/>
              </a:rPr>
              <a:t>r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5" dirty="0">
                <a:latin typeface="Times New Roman"/>
                <a:cs typeface="Times New Roman"/>
              </a:rPr>
              <a:t>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b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40" dirty="0">
                <a:latin typeface="Times New Roman"/>
                <a:cs typeface="Times New Roman"/>
              </a:rPr>
              <a:t>t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sz="1600" b="1" spc="-30" dirty="0">
                <a:latin typeface="Times New Roman"/>
                <a:cs typeface="Times New Roman"/>
              </a:rPr>
              <a:t>Xylem: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88238"/>
            <a:ext cx="6201410" cy="740219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41300" marR="7620" indent="-229235">
              <a:lnSpc>
                <a:spcPts val="1839"/>
              </a:lnSpc>
              <a:spcBef>
                <a:spcPts val="225"/>
              </a:spcBef>
              <a:buSzPct val="62500"/>
              <a:buFont typeface="Symbol"/>
              <a:buChar char=""/>
              <a:tabLst>
                <a:tab pos="241300" algn="l"/>
                <a:tab pos="241935" algn="l"/>
              </a:tabLst>
            </a:pP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two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metaxylem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vessels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are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located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at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upper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two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arms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and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one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or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t</a:t>
            </a:r>
            <a:r>
              <a:rPr sz="1600" spc="-30" dirty="0">
                <a:latin typeface="Times New Roman"/>
                <a:cs typeface="Times New Roman"/>
              </a:rPr>
              <a:t>w</a:t>
            </a:r>
            <a:r>
              <a:rPr sz="1600" spc="-5" dirty="0">
                <a:latin typeface="Times New Roman"/>
                <a:cs typeface="Times New Roman"/>
              </a:rPr>
              <a:t>o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p</a:t>
            </a:r>
            <a:r>
              <a:rPr sz="1600" spc="-35" dirty="0">
                <a:latin typeface="Times New Roman"/>
                <a:cs typeface="Times New Roman"/>
              </a:rPr>
              <a:t>r</a:t>
            </a:r>
            <a:r>
              <a:rPr sz="1600" spc="-40" dirty="0">
                <a:latin typeface="Times New Roman"/>
                <a:cs typeface="Times New Roman"/>
              </a:rPr>
              <a:t>oto</a:t>
            </a:r>
            <a:r>
              <a:rPr sz="1600" spc="-25" dirty="0">
                <a:latin typeface="Times New Roman"/>
                <a:cs typeface="Times New Roman"/>
              </a:rPr>
              <a:t>x</a:t>
            </a:r>
            <a:r>
              <a:rPr sz="1600" spc="-40" dirty="0">
                <a:latin typeface="Times New Roman"/>
                <a:cs typeface="Times New Roman"/>
              </a:rPr>
              <a:t>y</a:t>
            </a:r>
            <a:r>
              <a:rPr sz="1600" spc="-30" dirty="0">
                <a:latin typeface="Times New Roman"/>
                <a:cs typeface="Times New Roman"/>
              </a:rPr>
              <a:t>le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v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30" dirty="0">
                <a:latin typeface="Times New Roman"/>
                <a:cs typeface="Times New Roman"/>
              </a:rPr>
              <a:t>s</a:t>
            </a:r>
            <a:r>
              <a:rPr sz="1600" spc="-40" dirty="0">
                <a:latin typeface="Times New Roman"/>
                <a:cs typeface="Times New Roman"/>
              </a:rPr>
              <a:t>s</a:t>
            </a:r>
            <a:r>
              <a:rPr sz="1600" spc="-30" dirty="0">
                <a:latin typeface="Times New Roman"/>
                <a:cs typeface="Times New Roman"/>
              </a:rPr>
              <a:t>e</a:t>
            </a:r>
            <a:r>
              <a:rPr sz="1600" spc="-40" dirty="0">
                <a:latin typeface="Times New Roman"/>
                <a:cs typeface="Times New Roman"/>
              </a:rPr>
              <a:t>l</a:t>
            </a:r>
            <a:r>
              <a:rPr sz="1600" spc="-5" dirty="0">
                <a:latin typeface="Times New Roman"/>
                <a:cs typeface="Times New Roman"/>
              </a:rPr>
              <a:t>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5" dirty="0">
                <a:latin typeface="Times New Roman"/>
                <a:cs typeface="Times New Roman"/>
              </a:rPr>
              <a:t>t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t</a:t>
            </a:r>
            <a:r>
              <a:rPr sz="1600" spc="-40" dirty="0">
                <a:latin typeface="Times New Roman"/>
                <a:cs typeface="Times New Roman"/>
              </a:rPr>
              <a:t>h</a:t>
            </a:r>
            <a:r>
              <a:rPr sz="1600" spc="-5" dirty="0">
                <a:latin typeface="Times New Roman"/>
                <a:cs typeface="Times New Roman"/>
              </a:rPr>
              <a:t>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se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(</a:t>
            </a:r>
            <a:r>
              <a:rPr sz="1600" spc="-5" dirty="0">
                <a:latin typeface="Times New Roman"/>
                <a:cs typeface="Times New Roman"/>
              </a:rPr>
              <a:t>Y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sh</a:t>
            </a:r>
            <a:r>
              <a:rPr sz="1600" spc="-45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p</a:t>
            </a:r>
            <a:r>
              <a:rPr sz="1600" spc="-45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d</a:t>
            </a:r>
            <a:r>
              <a:rPr sz="1600" spc="-5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1839"/>
              </a:lnSpc>
              <a:buSzPct val="62500"/>
              <a:buFont typeface="Symbol"/>
              <a:buChar char=""/>
              <a:tabLst>
                <a:tab pos="288290" algn="l"/>
                <a:tab pos="288925" algn="l"/>
              </a:tabLst>
            </a:pPr>
            <a:r>
              <a:rPr dirty="0"/>
              <a:t>	</a:t>
            </a:r>
            <a:r>
              <a:rPr sz="1600" spc="-25" dirty="0">
                <a:latin typeface="Times New Roman"/>
                <a:cs typeface="Times New Roman"/>
              </a:rPr>
              <a:t>In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mature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bundle,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lowest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protoxylem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disintegrates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and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forms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cavity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known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protoxylem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lacuna.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7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200"/>
              </a:spcBef>
            </a:pPr>
            <a:r>
              <a:rPr sz="1600" b="1" spc="-5" dirty="0">
                <a:latin typeface="Times New Roman"/>
                <a:cs typeface="Times New Roman"/>
              </a:rPr>
              <a:t>Anatomy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of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monocot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root: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Epidermis/Epiblema/Rhizodermis: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622300" marR="11430" lvl="1" indent="-228600">
              <a:lnSpc>
                <a:spcPts val="1850"/>
              </a:lnSpc>
              <a:spcBef>
                <a:spcPts val="5"/>
              </a:spcBef>
              <a:buSzPct val="62500"/>
              <a:buFont typeface="Wingdings"/>
              <a:buChar char=""/>
              <a:tabLst>
                <a:tab pos="622300" algn="l"/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It 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outermost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 composed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compact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parenchymatous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having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no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intercellular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spaces 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stomata.</a:t>
            </a:r>
            <a:endParaRPr sz="1600">
              <a:latin typeface="Times New Roman"/>
              <a:cs typeface="Times New Roman"/>
            </a:endParaRPr>
          </a:p>
          <a:p>
            <a:pPr marL="622300" lvl="1" indent="-229235">
              <a:lnSpc>
                <a:spcPct val="100000"/>
              </a:lnSpc>
              <a:spcBef>
                <a:spcPts val="245"/>
              </a:spcBef>
              <a:buSzPct val="62500"/>
              <a:buFont typeface="Wingdings"/>
              <a:buChar char=""/>
              <a:tabLst>
                <a:tab pos="622300" algn="l"/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tubular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unicellular root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hairs</a:t>
            </a:r>
            <a:r>
              <a:rPr sz="1600" dirty="0">
                <a:latin typeface="Times New Roman"/>
                <a:cs typeface="Times New Roman"/>
              </a:rPr>
              <a:t> are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also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</a:t>
            </a:r>
            <a:endParaRPr sz="1600">
              <a:latin typeface="Times New Roman"/>
              <a:cs typeface="Times New Roman"/>
            </a:endParaRPr>
          </a:p>
          <a:p>
            <a:pPr marL="622300" lvl="1" indent="-229235">
              <a:lnSpc>
                <a:spcPct val="100000"/>
              </a:lnSpc>
              <a:spcBef>
                <a:spcPts val="290"/>
              </a:spcBef>
              <a:buSzPct val="62500"/>
              <a:buFont typeface="Wingdings"/>
              <a:buChar char=""/>
              <a:tabLst>
                <a:tab pos="622300" algn="l"/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Both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epiblema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root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hairs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5" dirty="0">
                <a:latin typeface="Times New Roman"/>
                <a:cs typeface="Times New Roman"/>
              </a:rPr>
              <a:t> without cuticle.</a:t>
            </a:r>
            <a:endParaRPr sz="1600">
              <a:latin typeface="Times New Roman"/>
              <a:cs typeface="Times New Roman"/>
            </a:endParaRPr>
          </a:p>
          <a:p>
            <a:pPr marL="622300" lvl="1" indent="-229235">
              <a:lnSpc>
                <a:spcPct val="100000"/>
              </a:lnSpc>
              <a:spcBef>
                <a:spcPts val="300"/>
              </a:spcBef>
              <a:buSzPct val="62500"/>
              <a:buFont typeface="Wingdings"/>
              <a:buChar char=""/>
              <a:tabLst>
                <a:tab pos="622300" algn="l"/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older parts,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epiblemma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either</a:t>
            </a:r>
            <a:r>
              <a:rPr sz="1600" spc="-5" dirty="0">
                <a:latin typeface="Times New Roman"/>
                <a:cs typeface="Times New Roman"/>
              </a:rPr>
              <a:t> becomes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impervious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shed.</a:t>
            </a:r>
            <a:endParaRPr sz="1600">
              <a:latin typeface="Times New Roman"/>
              <a:cs typeface="Times New Roman"/>
            </a:endParaRPr>
          </a:p>
          <a:p>
            <a:pPr marL="622300" lvl="1" indent="-229235">
              <a:lnSpc>
                <a:spcPct val="100000"/>
              </a:lnSpc>
              <a:spcBef>
                <a:spcPts val="300"/>
              </a:spcBef>
              <a:buSzPct val="62500"/>
              <a:buFont typeface="Wingdings"/>
              <a:buChar char=""/>
              <a:tabLst>
                <a:tab pos="622300" algn="l"/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Epiblemma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root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hairs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absorb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water and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mineral </a:t>
            </a:r>
            <a:r>
              <a:rPr sz="1600" dirty="0">
                <a:latin typeface="Times New Roman"/>
                <a:cs typeface="Times New Roman"/>
              </a:rPr>
              <a:t>salts.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215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Cortex: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Times New Roman"/>
              <a:cs typeface="Times New Roman"/>
            </a:endParaRPr>
          </a:p>
          <a:p>
            <a:pPr marL="622300" lvl="1" indent="-229235" algn="just">
              <a:lnSpc>
                <a:spcPct val="100000"/>
              </a:lnSpc>
              <a:spcBef>
                <a:spcPts val="5"/>
              </a:spcBef>
              <a:buSzPct val="62500"/>
              <a:buFont typeface="Wingdings"/>
              <a:buChar char=""/>
              <a:tabLst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lies just below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epidermis.</a:t>
            </a:r>
            <a:endParaRPr sz="1600">
              <a:latin typeface="Times New Roman"/>
              <a:cs typeface="Times New Roman"/>
            </a:endParaRPr>
          </a:p>
          <a:p>
            <a:pPr marL="622300" marR="9525" lvl="1" indent="-228600" algn="just">
              <a:lnSpc>
                <a:spcPts val="1850"/>
              </a:lnSpc>
              <a:spcBef>
                <a:spcPts val="395"/>
              </a:spcBef>
              <a:buSzPct val="62500"/>
              <a:buFont typeface="Wingdings"/>
              <a:buChar char=""/>
              <a:tabLst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Cortex consists of thin walled multilayered parenchyma cells having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sufficiently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developed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intercellular </a:t>
            </a:r>
            <a:r>
              <a:rPr sz="1600" dirty="0">
                <a:latin typeface="Times New Roman"/>
                <a:cs typeface="Times New Roman"/>
              </a:rPr>
              <a:t>spaces</a:t>
            </a:r>
            <a:r>
              <a:rPr sz="1600" spc="-5" dirty="0">
                <a:latin typeface="Times New Roman"/>
                <a:cs typeface="Times New Roman"/>
              </a:rPr>
              <a:t> among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them.</a:t>
            </a:r>
            <a:endParaRPr sz="1600">
              <a:latin typeface="Times New Roman"/>
              <a:cs typeface="Times New Roman"/>
            </a:endParaRPr>
          </a:p>
          <a:p>
            <a:pPr marL="622300" marR="8890" lvl="1" indent="-228600" algn="just">
              <a:lnSpc>
                <a:spcPct val="96000"/>
              </a:lnSpc>
              <a:spcBef>
                <a:spcPts val="310"/>
              </a:spcBef>
              <a:buSzPct val="62500"/>
              <a:buFont typeface="Wingdings"/>
              <a:buChar char=""/>
              <a:tabLst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Usually in an old root of </a:t>
            </a:r>
            <a:r>
              <a:rPr sz="1600" i="1" spc="-5" dirty="0">
                <a:latin typeface="Times New Roman"/>
                <a:cs typeface="Times New Roman"/>
              </a:rPr>
              <a:t>Zea mays, </a:t>
            </a:r>
            <a:r>
              <a:rPr sz="1600" spc="-5" dirty="0">
                <a:latin typeface="Times New Roman"/>
                <a:cs typeface="Times New Roman"/>
              </a:rPr>
              <a:t>a few layers of </a:t>
            </a:r>
            <a:r>
              <a:rPr sz="1600" dirty="0">
                <a:latin typeface="Times New Roman"/>
                <a:cs typeface="Times New Roman"/>
              </a:rPr>
              <a:t>cortex </a:t>
            </a:r>
            <a:r>
              <a:rPr sz="1600" spc="-5" dirty="0">
                <a:latin typeface="Times New Roman"/>
                <a:cs typeface="Times New Roman"/>
              </a:rPr>
              <a:t>undergo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suberization and give rise to a single or </a:t>
            </a:r>
            <a:r>
              <a:rPr sz="1600" dirty="0">
                <a:latin typeface="Times New Roman"/>
                <a:cs typeface="Times New Roman"/>
              </a:rPr>
              <a:t>multi-layered zone- </a:t>
            </a:r>
            <a:r>
              <a:rPr sz="1600" spc="-5" dirty="0">
                <a:latin typeface="Times New Roman"/>
                <a:cs typeface="Times New Roman"/>
              </a:rPr>
              <a:t>the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exodermis.</a:t>
            </a:r>
            <a:endParaRPr sz="1600">
              <a:latin typeface="Times New Roman"/>
              <a:cs typeface="Times New Roman"/>
            </a:endParaRPr>
          </a:p>
          <a:p>
            <a:pPr marL="622300" marR="10160" lvl="1" indent="-228600" algn="just">
              <a:lnSpc>
                <a:spcPts val="1850"/>
              </a:lnSpc>
              <a:spcBef>
                <a:spcPts val="40"/>
              </a:spcBef>
              <a:buSzPct val="62500"/>
              <a:buFont typeface="Wingdings"/>
              <a:buChar char=""/>
              <a:tabLst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This is a protective layer which protects internal tissues from outer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injurious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agencies.</a:t>
            </a:r>
            <a:endParaRPr sz="1600">
              <a:latin typeface="Times New Roman"/>
              <a:cs typeface="Times New Roman"/>
            </a:endParaRPr>
          </a:p>
          <a:p>
            <a:pPr marL="622300" lvl="1" indent="-229235" algn="just">
              <a:lnSpc>
                <a:spcPct val="100000"/>
              </a:lnSpc>
              <a:spcBef>
                <a:spcPts val="245"/>
              </a:spcBef>
              <a:buSzPct val="62500"/>
              <a:buFont typeface="Wingdings"/>
              <a:buChar char=""/>
              <a:tabLst>
                <a:tab pos="622935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starch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grains</a:t>
            </a:r>
            <a:r>
              <a:rPr sz="1600" dirty="0">
                <a:latin typeface="Times New Roman"/>
                <a:cs typeface="Times New Roman"/>
              </a:rPr>
              <a:t> are </a:t>
            </a:r>
            <a:r>
              <a:rPr sz="1600" spc="-5" dirty="0">
                <a:latin typeface="Times New Roman"/>
                <a:cs typeface="Times New Roman"/>
              </a:rPr>
              <a:t>abundantly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cortical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969000" cy="8206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065" indent="-228600">
              <a:lnSpc>
                <a:spcPct val="100000"/>
              </a:lnSpc>
              <a:spcBef>
                <a:spcPts val="9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Cortex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functions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"/>
            </a:pPr>
            <a:endParaRPr sz="1600">
              <a:latin typeface="Times New Roman"/>
              <a:cs typeface="Times New Roman"/>
            </a:endParaRPr>
          </a:p>
          <a:p>
            <a:pPr marL="774065" marR="8255" lvl="1" indent="-228600">
              <a:lnSpc>
                <a:spcPts val="1850"/>
              </a:lnSpc>
              <a:buSzPct val="62500"/>
              <a:buFont typeface="Wingdings"/>
              <a:buChar char=""/>
              <a:tabLst>
                <a:tab pos="774065" algn="l"/>
                <a:tab pos="774700" algn="l"/>
              </a:tabLst>
            </a:pPr>
            <a:r>
              <a:rPr sz="1600" spc="-5" dirty="0">
                <a:latin typeface="Times New Roman"/>
                <a:cs typeface="Times New Roman"/>
              </a:rPr>
              <a:t>a)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conduction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water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mineral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salts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from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root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hairs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inner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tissues</a:t>
            </a:r>
            <a:endParaRPr sz="1600">
              <a:latin typeface="Times New Roman"/>
              <a:cs typeface="Times New Roman"/>
            </a:endParaRPr>
          </a:p>
          <a:p>
            <a:pPr marL="774065" lvl="1" indent="-229235">
              <a:lnSpc>
                <a:spcPct val="100000"/>
              </a:lnSpc>
              <a:spcBef>
                <a:spcPts val="245"/>
              </a:spcBef>
              <a:buSzPct val="62500"/>
              <a:buFont typeface="Wingdings"/>
              <a:buChar char=""/>
              <a:tabLst>
                <a:tab pos="774065" algn="l"/>
                <a:tab pos="774700" algn="l"/>
              </a:tabLst>
            </a:pPr>
            <a:r>
              <a:rPr sz="1600" spc="-5" dirty="0">
                <a:latin typeface="Times New Roman"/>
                <a:cs typeface="Times New Roman"/>
              </a:rPr>
              <a:t>b)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storage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food</a:t>
            </a:r>
            <a:endParaRPr sz="1600">
              <a:latin typeface="Times New Roman"/>
              <a:cs typeface="Times New Roman"/>
            </a:endParaRPr>
          </a:p>
          <a:p>
            <a:pPr marL="774065" lvl="1" indent="-229235">
              <a:lnSpc>
                <a:spcPct val="100000"/>
              </a:lnSpc>
              <a:spcBef>
                <a:spcPts val="290"/>
              </a:spcBef>
              <a:buSzPct val="62500"/>
              <a:buFont typeface="Wingdings"/>
              <a:buChar char=""/>
              <a:tabLst>
                <a:tab pos="774065" algn="l"/>
                <a:tab pos="774700" algn="l"/>
              </a:tabLst>
            </a:pPr>
            <a:r>
              <a:rPr sz="1600" spc="-5" dirty="0">
                <a:latin typeface="Times New Roman"/>
                <a:cs typeface="Times New Roman"/>
              </a:rPr>
              <a:t>c) protection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when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exodermis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formed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older parts.</a:t>
            </a:r>
            <a:endParaRPr sz="16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Wingdings"/>
              <a:buChar char=""/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Endodermis: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innermost </a:t>
            </a:r>
            <a:r>
              <a:rPr sz="1600" dirty="0">
                <a:latin typeface="Times New Roman"/>
                <a:cs typeface="Times New Roman"/>
              </a:rPr>
              <a:t>layer</a:t>
            </a:r>
            <a:r>
              <a:rPr sz="1600" spc="-5" dirty="0">
                <a:latin typeface="Times New Roman"/>
                <a:cs typeface="Times New Roman"/>
              </a:rPr>
              <a:t> of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cortex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termed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endodermis.</a:t>
            </a:r>
            <a:endParaRPr sz="1600">
              <a:latin typeface="Times New Roman"/>
              <a:cs typeface="Times New Roman"/>
            </a:endParaRPr>
          </a:p>
          <a:p>
            <a:pPr marL="393065" marR="6985" indent="-228600">
              <a:lnSpc>
                <a:spcPts val="1850"/>
              </a:lnSpc>
              <a:spcBef>
                <a:spcPts val="409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It is composed of barrel-shaped compact cells that lacks intercellular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spaces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among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them.</a:t>
            </a:r>
            <a:endParaRPr sz="1600">
              <a:latin typeface="Times New Roman"/>
              <a:cs typeface="Times New Roman"/>
            </a:endParaRPr>
          </a:p>
          <a:p>
            <a:pPr marL="393065" marR="5080" indent="-228600">
              <a:lnSpc>
                <a:spcPts val="1850"/>
              </a:lnSpc>
              <a:spcBef>
                <a:spcPts val="35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Young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endodermal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have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internal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strip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suberin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lignin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which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 called casparian strip.</a:t>
            </a:r>
            <a:endParaRPr sz="16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23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strip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located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close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inner tangential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wall.</a:t>
            </a:r>
            <a:endParaRPr sz="1600">
              <a:latin typeface="Times New Roman"/>
              <a:cs typeface="Times New Roman"/>
            </a:endParaRPr>
          </a:p>
          <a:p>
            <a:pPr marL="393065" marR="7620" indent="-228600">
              <a:lnSpc>
                <a:spcPts val="1850"/>
              </a:lnSpc>
              <a:spcBef>
                <a:spcPts val="409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There </a:t>
            </a:r>
            <a:r>
              <a:rPr sz="1600" dirty="0">
                <a:latin typeface="Times New Roman"/>
                <a:cs typeface="Times New Roman"/>
              </a:rPr>
              <a:t>are </a:t>
            </a:r>
            <a:r>
              <a:rPr sz="1600" spc="-5" dirty="0">
                <a:latin typeface="Times New Roman"/>
                <a:cs typeface="Times New Roman"/>
              </a:rPr>
              <a:t>some unthickened cells opposite to the protoxylem vessels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known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passage cells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which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serve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conducting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fluids.</a:t>
            </a:r>
            <a:endParaRPr sz="1600">
              <a:latin typeface="Times New Roman"/>
              <a:cs typeface="Times New Roman"/>
            </a:endParaRPr>
          </a:p>
          <a:p>
            <a:pPr marL="393065" marR="6350" indent="-228600">
              <a:lnSpc>
                <a:spcPts val="1850"/>
              </a:lnSpc>
              <a:spcBef>
                <a:spcPts val="35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function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endodermis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regulate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flow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both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inward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well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 outward.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"/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Pericycle</a:t>
            </a:r>
            <a:r>
              <a:rPr sz="1600" spc="-5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393065" marR="11430" indent="-228600">
              <a:lnSpc>
                <a:spcPts val="1860"/>
              </a:lnSpc>
              <a:spcBef>
                <a:spcPts val="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lies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just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below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endodermis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composed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single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layered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sclerenchymatous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 intermixed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with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"/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Vascular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tissue</a:t>
            </a:r>
            <a:r>
              <a:rPr sz="1600" i="1" spc="-5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vascular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tissue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contains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alternating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strands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xylem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phloem.</a:t>
            </a:r>
            <a:endParaRPr sz="1600">
              <a:latin typeface="Times New Roman"/>
              <a:cs typeface="Times New Roman"/>
            </a:endParaRPr>
          </a:p>
          <a:p>
            <a:pPr marL="393065" marR="6350" indent="-228600">
              <a:lnSpc>
                <a:spcPts val="1860"/>
              </a:lnSpc>
              <a:spcBef>
                <a:spcPts val="38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phloem is visualized in the form of strands near the periphery of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vascular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cylinder,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beneath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pericycle.</a:t>
            </a:r>
            <a:endParaRPr sz="16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23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xylem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forms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discrete </a:t>
            </a:r>
            <a:r>
              <a:rPr sz="1600" dirty="0">
                <a:latin typeface="Times New Roman"/>
                <a:cs typeface="Times New Roman"/>
              </a:rPr>
              <a:t>strands,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alternating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with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phloem strands.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969635" cy="71069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93065" marR="6985" indent="-228600">
              <a:lnSpc>
                <a:spcPts val="1850"/>
              </a:lnSpc>
              <a:spcBef>
                <a:spcPts val="21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center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occupied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by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large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pith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which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maybe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parenchymatous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sclerenchymatous.</a:t>
            </a:r>
            <a:endParaRPr sz="1600">
              <a:latin typeface="Times New Roman"/>
              <a:cs typeface="Times New Roman"/>
            </a:endParaRPr>
          </a:p>
          <a:p>
            <a:pPr marL="393065" marR="13335" indent="-228600">
              <a:lnSpc>
                <a:spcPts val="1850"/>
              </a:lnSpc>
              <a:spcBef>
                <a:spcPts val="35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number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vascular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bundles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more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than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six,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hence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called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polyarch.</a:t>
            </a:r>
            <a:endParaRPr sz="1600">
              <a:latin typeface="Times New Roman"/>
              <a:cs typeface="Times New Roman"/>
            </a:endParaRPr>
          </a:p>
          <a:p>
            <a:pPr marL="393065" marR="8255" indent="-228600">
              <a:lnSpc>
                <a:spcPts val="1850"/>
              </a:lnSpc>
              <a:spcBef>
                <a:spcPts val="355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Xylem is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exarch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i.e.</a:t>
            </a:r>
            <a:r>
              <a:rPr sz="1600" spc="-5" dirty="0">
                <a:latin typeface="Times New Roman"/>
                <a:cs typeface="Times New Roman"/>
              </a:rPr>
              <a:t> the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protoxylem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located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towards</a:t>
            </a:r>
            <a:r>
              <a:rPr sz="1600" dirty="0">
                <a:latin typeface="Times New Roman"/>
                <a:cs typeface="Times New Roman"/>
              </a:rPr>
              <a:t> the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periphery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metaxylem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towards the center.</a:t>
            </a:r>
            <a:endParaRPr sz="1600">
              <a:latin typeface="Times New Roman"/>
              <a:cs typeface="Times New Roman"/>
            </a:endParaRPr>
          </a:p>
          <a:p>
            <a:pPr marL="393065" marR="10795" indent="-228600" algn="just">
              <a:lnSpc>
                <a:spcPct val="95900"/>
              </a:lnSpc>
              <a:spcBef>
                <a:spcPts val="315"/>
              </a:spcBef>
              <a:buSzPct val="62500"/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Vessels of protoxylem are narrow and the walls possess annular and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spiral thickenings in contrast, metaxylem are broad and the walls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have reticulate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pitted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thickenings.</a:t>
            </a:r>
            <a:endParaRPr sz="1600">
              <a:latin typeface="Times New Roman"/>
              <a:cs typeface="Times New Roman"/>
            </a:endParaRPr>
          </a:p>
          <a:p>
            <a:pPr marL="393065" marR="12065" indent="-228600" algn="just">
              <a:lnSpc>
                <a:spcPts val="1850"/>
              </a:lnSpc>
              <a:spcBef>
                <a:spcPts val="409"/>
              </a:spcBef>
              <a:buSzPct val="62500"/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Phloem strands consist of sieve tubes, companion cells and phloem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parenchyma.</a:t>
            </a:r>
            <a:endParaRPr sz="1600">
              <a:latin typeface="Times New Roman"/>
              <a:cs typeface="Times New Roman"/>
            </a:endParaRPr>
          </a:p>
          <a:p>
            <a:pPr marL="393065" marR="8890" indent="-228600" algn="just">
              <a:lnSpc>
                <a:spcPts val="1850"/>
              </a:lnSpc>
              <a:spcBef>
                <a:spcPts val="359"/>
              </a:spcBef>
              <a:buSzPct val="62500"/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phloem strands are </a:t>
            </a:r>
            <a:r>
              <a:rPr sz="1600" dirty="0">
                <a:latin typeface="Times New Roman"/>
                <a:cs typeface="Times New Roman"/>
              </a:rPr>
              <a:t>also </a:t>
            </a:r>
            <a:r>
              <a:rPr sz="1600" spc="-5" dirty="0">
                <a:latin typeface="Times New Roman"/>
                <a:cs typeface="Times New Roman"/>
              </a:rPr>
              <a:t>exarch having protophloem towards the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periphery 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metaphloem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towards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5" dirty="0">
                <a:latin typeface="Times New Roman"/>
                <a:cs typeface="Times New Roman"/>
              </a:rPr>
              <a:t> center.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Conjunctive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tissues: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marL="393065" marR="9525" indent="-228600" algn="just">
              <a:lnSpc>
                <a:spcPts val="1850"/>
              </a:lnSpc>
              <a:buSzPct val="62500"/>
              <a:buFont typeface="Wingdings"/>
              <a:buChar char=""/>
              <a:tabLst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In between the xylem and phloem bundles, there is the presence of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many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layered parenchymatous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sclerenchymatous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tissue.</a:t>
            </a:r>
            <a:endParaRPr sz="16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250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These help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storage 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food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help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mechanical</a:t>
            </a:r>
            <a:r>
              <a:rPr sz="1600" dirty="0">
                <a:latin typeface="Times New Roman"/>
                <a:cs typeface="Times New Roman"/>
              </a:rPr>
              <a:t> support.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"/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Pith</a:t>
            </a:r>
            <a:r>
              <a:rPr sz="1600" spc="-5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marL="393065" marR="5080" indent="-228600">
              <a:lnSpc>
                <a:spcPts val="1850"/>
              </a:lnSpc>
              <a:buSzPct val="62500"/>
              <a:buFont typeface="Wingdings"/>
              <a:buChar char=""/>
              <a:tabLst>
                <a:tab pos="393065" algn="l"/>
                <a:tab pos="393700" algn="l"/>
                <a:tab pos="691515" algn="l"/>
                <a:tab pos="1003935" algn="l"/>
                <a:tab pos="1427480" algn="l"/>
                <a:tab pos="2156460" algn="l"/>
                <a:tab pos="2919730" algn="l"/>
                <a:tab pos="3682365" algn="l"/>
                <a:tab pos="4681220" algn="l"/>
                <a:tab pos="5026660" algn="l"/>
              </a:tabLst>
            </a:pPr>
            <a:r>
              <a:rPr sz="1600" spc="-5" dirty="0">
                <a:latin typeface="Times New Roman"/>
                <a:cs typeface="Times New Roman"/>
              </a:rPr>
              <a:t>It	is	the	cen</a:t>
            </a:r>
            <a:r>
              <a:rPr sz="1600" spc="10" dirty="0">
                <a:latin typeface="Times New Roman"/>
                <a:cs typeface="Times New Roman"/>
              </a:rPr>
              <a:t>t</a:t>
            </a:r>
            <a:r>
              <a:rPr sz="1600" spc="-5" dirty="0">
                <a:latin typeface="Times New Roman"/>
                <a:cs typeface="Times New Roman"/>
              </a:rPr>
              <a:t>r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5" dirty="0">
                <a:latin typeface="Times New Roman"/>
                <a:cs typeface="Times New Roman"/>
              </a:rPr>
              <a:t>l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portion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us</a:t>
            </a:r>
            <a:r>
              <a:rPr sz="1600" dirty="0">
                <a:latin typeface="Times New Roman"/>
                <a:cs typeface="Times New Roman"/>
              </a:rPr>
              <a:t>u</a:t>
            </a:r>
            <a:r>
              <a:rPr sz="1600" spc="-5" dirty="0">
                <a:latin typeface="Times New Roman"/>
                <a:cs typeface="Times New Roman"/>
              </a:rPr>
              <a:t>ally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co</a:t>
            </a:r>
            <a:r>
              <a:rPr sz="1600" spc="-15" dirty="0">
                <a:latin typeface="Times New Roman"/>
                <a:cs typeface="Times New Roman"/>
              </a:rPr>
              <a:t>m</a:t>
            </a:r>
            <a:r>
              <a:rPr sz="1600" spc="-5" dirty="0">
                <a:latin typeface="Times New Roman"/>
                <a:cs typeface="Times New Roman"/>
              </a:rPr>
              <a:t>posed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thi</a:t>
            </a:r>
            <a:r>
              <a:rPr sz="1600" spc="45" dirty="0">
                <a:latin typeface="Times New Roman"/>
                <a:cs typeface="Times New Roman"/>
              </a:rPr>
              <a:t>n</a:t>
            </a:r>
            <a:r>
              <a:rPr sz="1600" spc="-10" dirty="0">
                <a:latin typeface="Times New Roman"/>
                <a:cs typeface="Times New Roman"/>
              </a:rPr>
              <a:t>-</a:t>
            </a:r>
            <a:r>
              <a:rPr sz="1600" spc="-5" dirty="0">
                <a:latin typeface="Times New Roman"/>
                <a:cs typeface="Times New Roman"/>
              </a:rPr>
              <a:t>walled  parenchymatous cells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which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appear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polygonal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 rounded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T.S.</a:t>
            </a:r>
            <a:endParaRPr sz="16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250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Intercellular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spaces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may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amongst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pith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290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In some</a:t>
            </a:r>
            <a:r>
              <a:rPr sz="1600" dirty="0">
                <a:latin typeface="Times New Roman"/>
                <a:cs typeface="Times New Roman"/>
              </a:rPr>
              <a:t> cases </a:t>
            </a:r>
            <a:r>
              <a:rPr sz="1600" spc="-5" dirty="0">
                <a:latin typeface="Times New Roman"/>
                <a:cs typeface="Times New Roman"/>
              </a:rPr>
              <a:t>pith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becomes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thick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lignified.</a:t>
            </a:r>
            <a:endParaRPr sz="1600">
              <a:latin typeface="Times New Roman"/>
              <a:cs typeface="Times New Roman"/>
            </a:endParaRPr>
          </a:p>
          <a:p>
            <a:pPr marL="393065" indent="-228600">
              <a:lnSpc>
                <a:spcPct val="100000"/>
              </a:lnSpc>
              <a:spcBef>
                <a:spcPts val="300"/>
              </a:spcBef>
              <a:buSzPct val="62500"/>
              <a:buFont typeface="Wingdings"/>
              <a:buChar char=""/>
              <a:tabLst>
                <a:tab pos="393065" algn="l"/>
                <a:tab pos="393700" algn="l"/>
              </a:tabLst>
            </a:pPr>
            <a:r>
              <a:rPr sz="1600" spc="-5" dirty="0">
                <a:latin typeface="Times New Roman"/>
                <a:cs typeface="Times New Roman"/>
              </a:rPr>
              <a:t>Pith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 serve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store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food.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849055"/>
            <a:ext cx="17119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Monocot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Root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T.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6862953"/>
            <a:ext cx="5967095" cy="1671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Secondary Growth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in </a:t>
            </a:r>
            <a:r>
              <a:rPr sz="1600" b="1" dirty="0">
                <a:latin typeface="Times New Roman"/>
                <a:cs typeface="Times New Roman"/>
              </a:rPr>
              <a:t>Dicot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Stem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5" dirty="0">
                <a:latin typeface="Times New Roman"/>
                <a:cs typeface="Times New Roman"/>
              </a:rPr>
              <a:t> plants.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</a:pPr>
            <a:r>
              <a:rPr sz="1600" spc="-5" dirty="0">
                <a:latin typeface="Times New Roman"/>
                <a:cs typeface="Times New Roman"/>
              </a:rPr>
              <a:t>Primary growth produces growth in length and development of </a:t>
            </a:r>
            <a:r>
              <a:rPr sz="1600" dirty="0">
                <a:latin typeface="Times New Roman"/>
                <a:cs typeface="Times New Roman"/>
              </a:rPr>
              <a:t>lateral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appendages.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Secondary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growth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formation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secondary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tissues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from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lateral meristems. It increases the diameter of the stem. In woody plants,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secondary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tissues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constitute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bulk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plant.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They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take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part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providing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protection, support 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conduction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water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nutrients.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400"/>
            <a:ext cx="5942965" cy="56159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968365" cy="7940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1.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Anatomy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Monocot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Leaf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Epidermis: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ts val="1850"/>
              </a:lnSpc>
              <a:buAutoNum type="arabicPeriod"/>
              <a:tabLst>
                <a:tab pos="268605" algn="l"/>
              </a:tabLst>
            </a:pPr>
            <a:r>
              <a:rPr sz="1600" spc="-5" dirty="0">
                <a:latin typeface="Times New Roman"/>
                <a:cs typeface="Times New Roman"/>
              </a:rPr>
              <a:t>Two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layers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one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each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on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surfaces.</a:t>
            </a:r>
            <a:endParaRPr sz="1600">
              <a:latin typeface="Times New Roman"/>
              <a:cs typeface="Times New Roman"/>
            </a:endParaRPr>
          </a:p>
          <a:p>
            <a:pPr marL="12700" marR="10795">
              <a:lnSpc>
                <a:spcPts val="1839"/>
              </a:lnSpc>
              <a:spcBef>
                <a:spcPts val="1435"/>
              </a:spcBef>
              <a:buAutoNum type="arabicPeriod"/>
              <a:tabLst>
                <a:tab pos="219710" algn="l"/>
              </a:tabLst>
            </a:pPr>
            <a:r>
              <a:rPr sz="1600" spc="-5" dirty="0">
                <a:latin typeface="Times New Roman"/>
                <a:cs typeface="Times New Roman"/>
              </a:rPr>
              <a:t>Uniseriate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layers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composed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more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less oval cells.</a:t>
            </a:r>
            <a:endParaRPr sz="1600">
              <a:latin typeface="Times New Roman"/>
              <a:cs typeface="Times New Roman"/>
            </a:endParaRPr>
          </a:p>
          <a:p>
            <a:pPr marL="12700" marR="10795">
              <a:lnSpc>
                <a:spcPts val="1839"/>
              </a:lnSpc>
              <a:spcBef>
                <a:spcPts val="1445"/>
              </a:spcBef>
              <a:buAutoNum type="arabicPeriod"/>
              <a:tabLst>
                <a:tab pos="224154" algn="l"/>
              </a:tabLst>
            </a:pPr>
            <a:r>
              <a:rPr sz="1600" spc="-5" dirty="0">
                <a:latin typeface="Times New Roman"/>
                <a:cs typeface="Times New Roman"/>
              </a:rPr>
              <a:t>Few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big,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motor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bulliform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groups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here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there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furrows of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epidermis.</a:t>
            </a:r>
            <a:endParaRPr sz="1600">
              <a:latin typeface="Times New Roman"/>
              <a:cs typeface="Times New Roman"/>
            </a:endParaRPr>
          </a:p>
          <a:p>
            <a:pPr marL="12700" marR="6985">
              <a:lnSpc>
                <a:spcPts val="1850"/>
              </a:lnSpc>
              <a:spcBef>
                <a:spcPts val="1425"/>
              </a:spcBef>
              <a:buAutoNum type="arabicPeriod"/>
              <a:tabLst>
                <a:tab pos="210820" algn="l"/>
              </a:tabLst>
            </a:pPr>
            <a:r>
              <a:rPr sz="1600" spc="-5" dirty="0">
                <a:latin typeface="Times New Roman"/>
                <a:cs typeface="Times New Roman"/>
              </a:rPr>
              <a:t>Stomata,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each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consisting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pore,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guard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stomatal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chamber,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both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epidermal layers.</a:t>
            </a:r>
            <a:endParaRPr sz="16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spcBef>
                <a:spcPts val="1305"/>
              </a:spcBef>
              <a:buAutoNum type="arabicPeriod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thick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cuticle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outer walls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spcBef>
                <a:spcPts val="1355"/>
              </a:spcBef>
              <a:buAutoNum type="arabicPeriod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Bulliform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help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folding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leaves.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600" b="1" spc="-5" dirty="0">
                <a:latin typeface="Times New Roman"/>
                <a:cs typeface="Times New Roman"/>
              </a:rPr>
              <a:t>Mesopbyll: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7620" algn="just">
              <a:lnSpc>
                <a:spcPct val="95900"/>
              </a:lnSpc>
              <a:buAutoNum type="arabicPeriod" startAt="7"/>
              <a:tabLst>
                <a:tab pos="210820" algn="l"/>
              </a:tabLst>
            </a:pP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not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clearly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differentiated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palisade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spongy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but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cells just next </a:t>
            </a:r>
            <a:r>
              <a:rPr sz="1600" spc="-10" dirty="0">
                <a:latin typeface="Times New Roman"/>
                <a:cs typeface="Times New Roman"/>
              </a:rPr>
              <a:t>to </a:t>
            </a:r>
            <a:r>
              <a:rPr sz="1600" spc="-5" dirty="0">
                <a:latin typeface="Times New Roman"/>
                <a:cs typeface="Times New Roman"/>
              </a:rPr>
              <a:t>the epidermal layers are a bit longer while the cells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central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mesophyll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region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oval and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irregularly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arranged.</a:t>
            </a:r>
            <a:endParaRPr sz="16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spcBef>
                <a:spcPts val="1355"/>
              </a:spcBef>
              <a:buAutoNum type="arabicPeriod" startAt="7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cells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filled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with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many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chloroplasts.</a:t>
            </a:r>
            <a:endParaRPr sz="16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spcBef>
                <a:spcPts val="1355"/>
              </a:spcBef>
              <a:buAutoNum type="arabicPeriod" startAt="7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Many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intercellular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spaces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also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region.</a:t>
            </a:r>
            <a:endParaRPr sz="1600">
              <a:latin typeface="Times New Roman"/>
              <a:cs typeface="Times New Roman"/>
            </a:endParaRPr>
          </a:p>
          <a:p>
            <a:pPr marL="316865" indent="-304800">
              <a:lnSpc>
                <a:spcPct val="100000"/>
              </a:lnSpc>
              <a:spcBef>
                <a:spcPts val="1375"/>
              </a:spcBef>
              <a:buAutoNum type="arabicPeriod" startAt="7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Sub-stomatal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chambers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stomata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also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situated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region.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600" b="1" spc="-5" dirty="0">
                <a:latin typeface="Times New Roman"/>
                <a:cs typeface="Times New Roman"/>
              </a:rPr>
              <a:t>Vascular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System: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7620">
              <a:lnSpc>
                <a:spcPts val="1839"/>
              </a:lnSpc>
              <a:buAutoNum type="arabicPeriod" startAt="11"/>
              <a:tabLst>
                <a:tab pos="338455" algn="l"/>
              </a:tabLst>
            </a:pPr>
            <a:r>
              <a:rPr sz="1600" spc="-5" dirty="0">
                <a:latin typeface="Times New Roman"/>
                <a:cs typeface="Times New Roman"/>
              </a:rPr>
              <a:t>Many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vascular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bundles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present.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They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arranged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parallel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series.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970270" cy="695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6865" indent="-304800">
              <a:lnSpc>
                <a:spcPct val="100000"/>
              </a:lnSpc>
              <a:spcBef>
                <a:spcPts val="95"/>
              </a:spcBef>
              <a:buAutoNum type="arabicPeriod" startAt="12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central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vascular bundle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largest </a:t>
            </a:r>
            <a:r>
              <a:rPr sz="1600" spc="5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size.</a:t>
            </a:r>
            <a:endParaRPr sz="1600">
              <a:latin typeface="Times New Roman"/>
              <a:cs typeface="Times New Roman"/>
            </a:endParaRPr>
          </a:p>
          <a:p>
            <a:pPr marL="316865" indent="-304800">
              <a:lnSpc>
                <a:spcPct val="100000"/>
              </a:lnSpc>
              <a:spcBef>
                <a:spcPts val="1355"/>
              </a:spcBef>
              <a:buAutoNum type="arabicPeriod" startAt="12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Vascular bundles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conjoint,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collateral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closed.</a:t>
            </a:r>
            <a:endParaRPr sz="1600">
              <a:latin typeface="Times New Roman"/>
              <a:cs typeface="Times New Roman"/>
            </a:endParaRPr>
          </a:p>
          <a:p>
            <a:pPr marL="12700" marR="5715">
              <a:lnSpc>
                <a:spcPts val="1839"/>
              </a:lnSpc>
              <a:spcBef>
                <a:spcPts val="1495"/>
              </a:spcBef>
              <a:buAutoNum type="arabicPeriod" startAt="12"/>
              <a:tabLst>
                <a:tab pos="314325" algn="l"/>
              </a:tabLst>
            </a:pPr>
            <a:r>
              <a:rPr sz="1600" spc="-5" dirty="0">
                <a:latin typeface="Times New Roman"/>
                <a:cs typeface="Times New Roman"/>
              </a:rPr>
              <a:t>Each vascular bundle remains surrounded by a double-layered bundle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sheath.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ts val="1850"/>
              </a:lnSpc>
              <a:spcBef>
                <a:spcPts val="1425"/>
              </a:spcBef>
              <a:buAutoNum type="arabicPeriod" startAt="12"/>
              <a:tabLst>
                <a:tab pos="337185" algn="l"/>
              </a:tabLst>
            </a:pPr>
            <a:r>
              <a:rPr sz="1600" spc="-5" dirty="0">
                <a:latin typeface="Times New Roman"/>
                <a:cs typeface="Times New Roman"/>
              </a:rPr>
              <a:t>Outer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sheath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consists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thin-walled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while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inner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made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thick-walled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12700" marR="10160" algn="just">
              <a:lnSpc>
                <a:spcPct val="95800"/>
              </a:lnSpc>
              <a:spcBef>
                <a:spcPts val="1390"/>
              </a:spcBef>
              <a:buAutoNum type="arabicPeriod" startAt="12"/>
              <a:tabLst>
                <a:tab pos="326390" algn="l"/>
              </a:tabLst>
            </a:pPr>
            <a:r>
              <a:rPr sz="1600" spc="-5" dirty="0">
                <a:latin typeface="Times New Roman"/>
                <a:cs typeface="Times New Roman"/>
              </a:rPr>
              <a:t>On the upper </a:t>
            </a:r>
            <a:r>
              <a:rPr sz="1600" dirty="0">
                <a:latin typeface="Times New Roman"/>
                <a:cs typeface="Times New Roman"/>
              </a:rPr>
              <a:t>as </a:t>
            </a:r>
            <a:r>
              <a:rPr sz="1600" spc="-5" dirty="0">
                <a:latin typeface="Times New Roman"/>
                <a:cs typeface="Times New Roman"/>
              </a:rPr>
              <a:t>well as lower surfaces of large vascular bundles are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 patches </a:t>
            </a:r>
            <a:r>
              <a:rPr sz="1600" spc="5" dirty="0">
                <a:latin typeface="Times New Roman"/>
                <a:cs typeface="Times New Roman"/>
              </a:rPr>
              <a:t>of </a:t>
            </a:r>
            <a:r>
              <a:rPr sz="1600" spc="-5" dirty="0">
                <a:latin typeface="Times New Roman"/>
                <a:cs typeface="Times New Roman"/>
              </a:rPr>
              <a:t>sclerenchyma </a:t>
            </a:r>
            <a:r>
              <a:rPr sz="1600" dirty="0">
                <a:latin typeface="Times New Roman"/>
                <a:cs typeface="Times New Roman"/>
              </a:rPr>
              <a:t>which </a:t>
            </a:r>
            <a:r>
              <a:rPr sz="1600" spc="-5" dirty="0">
                <a:latin typeface="Times New Roman"/>
                <a:cs typeface="Times New Roman"/>
              </a:rPr>
              <a:t>are closely associated with the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 layers. There is no such association between the sclerenchyma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 small vascular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bundles.</a:t>
            </a:r>
            <a:endParaRPr sz="1600">
              <a:latin typeface="Times New Roman"/>
              <a:cs typeface="Times New Roman"/>
            </a:endParaRPr>
          </a:p>
          <a:p>
            <a:pPr marL="12700" marR="9525">
              <a:lnSpc>
                <a:spcPts val="1850"/>
              </a:lnSpc>
              <a:spcBef>
                <a:spcPts val="1475"/>
              </a:spcBef>
              <a:buAutoNum type="arabicPeriod" startAt="12"/>
              <a:tabLst>
                <a:tab pos="311150" algn="l"/>
              </a:tabLst>
            </a:pPr>
            <a:r>
              <a:rPr sz="1600" spc="-5" dirty="0">
                <a:latin typeface="Times New Roman"/>
                <a:cs typeface="Times New Roman"/>
              </a:rPr>
              <a:t>Xylem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occurs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towards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surface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phloem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towards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surface.</a:t>
            </a:r>
            <a:endParaRPr sz="1600">
              <a:latin typeface="Times New Roman"/>
              <a:cs typeface="Times New Roman"/>
            </a:endParaRPr>
          </a:p>
          <a:p>
            <a:pPr marL="12700" marR="9525">
              <a:lnSpc>
                <a:spcPts val="1839"/>
              </a:lnSpc>
              <a:spcBef>
                <a:spcPts val="1430"/>
              </a:spcBef>
              <a:buAutoNum type="arabicPeriod" startAt="12"/>
              <a:tabLst>
                <a:tab pos="321945" algn="l"/>
              </a:tabLst>
            </a:pPr>
            <a:r>
              <a:rPr sz="1600" spc="-5" dirty="0">
                <a:latin typeface="Times New Roman"/>
                <a:cs typeface="Times New Roman"/>
              </a:rPr>
              <a:t>Xylem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consists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vessels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tracheids.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Sometimes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small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amount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xylem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 also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present.</a:t>
            </a:r>
            <a:endParaRPr sz="1600">
              <a:latin typeface="Times New Roman"/>
              <a:cs typeface="Times New Roman"/>
            </a:endParaRPr>
          </a:p>
          <a:p>
            <a:pPr marL="316865" indent="-304800">
              <a:lnSpc>
                <a:spcPct val="100000"/>
              </a:lnSpc>
              <a:spcBef>
                <a:spcPts val="1305"/>
              </a:spcBef>
              <a:buAutoNum type="arabicPeriod" startAt="12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Phloem consists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sieve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tubes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companion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600" b="1" spc="-5" dirty="0">
                <a:latin typeface="Times New Roman"/>
                <a:cs typeface="Times New Roman"/>
              </a:rPr>
              <a:t>Xerophytic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Characters: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254635" indent="-242570">
              <a:lnSpc>
                <a:spcPct val="100000"/>
              </a:lnSpc>
              <a:buAutoNum type="romanLcParenBoth"/>
              <a:tabLst>
                <a:tab pos="255270" algn="l"/>
              </a:tabLst>
            </a:pPr>
            <a:r>
              <a:rPr sz="1600" spc="-5" dirty="0">
                <a:latin typeface="Times New Roman"/>
                <a:cs typeface="Times New Roman"/>
              </a:rPr>
              <a:t>Thick cuticle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on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epidermis.</a:t>
            </a:r>
            <a:endParaRPr sz="1600">
              <a:latin typeface="Times New Roman"/>
              <a:cs typeface="Times New Roman"/>
            </a:endParaRPr>
          </a:p>
          <a:p>
            <a:pPr marL="361315" indent="-299085">
              <a:lnSpc>
                <a:spcPct val="100000"/>
              </a:lnSpc>
              <a:spcBef>
                <a:spcPts val="1370"/>
              </a:spcBef>
              <a:buAutoNum type="romanLcParenBoth"/>
              <a:tabLst>
                <a:tab pos="361950" algn="l"/>
              </a:tabLst>
            </a:pPr>
            <a:r>
              <a:rPr sz="1600" spc="-5" dirty="0">
                <a:latin typeface="Times New Roman"/>
                <a:cs typeface="Times New Roman"/>
              </a:rPr>
              <a:t>Presence of motor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366395" indent="-354330">
              <a:lnSpc>
                <a:spcPct val="100000"/>
              </a:lnSpc>
              <a:spcBef>
                <a:spcPts val="1355"/>
              </a:spcBef>
              <a:buAutoNum type="romanLcParenBoth"/>
              <a:tabLst>
                <a:tab pos="367030" algn="l"/>
              </a:tabLst>
            </a:pPr>
            <a:r>
              <a:rPr sz="1600" spc="-5" dirty="0">
                <a:latin typeface="Times New Roman"/>
                <a:cs typeface="Times New Roman"/>
              </a:rPr>
              <a:t>Sclerenchyma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patches are present.</a:t>
            </a:r>
            <a:endParaRPr sz="1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360"/>
              </a:spcBef>
              <a:buAutoNum type="romanLcParenBoth"/>
              <a:tabLst>
                <a:tab pos="356235" algn="l"/>
              </a:tabLst>
            </a:pPr>
            <a:r>
              <a:rPr sz="1600" spc="-5" dirty="0">
                <a:latin typeface="Times New Roman"/>
                <a:cs typeface="Times New Roman"/>
              </a:rPr>
              <a:t>Stomata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furrows.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601083"/>
            <a:ext cx="5970905" cy="4454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Anatomy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Dicot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Leaf: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Epidermis: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An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 is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dirty="0">
                <a:latin typeface="Times New Roman"/>
                <a:cs typeface="Times New Roman"/>
              </a:rPr>
              <a:t> on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well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surfaces.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ts val="1850"/>
              </a:lnSpc>
              <a:spcBef>
                <a:spcPts val="1475"/>
              </a:spcBef>
              <a:buAutoNum type="arabicPeriod"/>
              <a:tabLst>
                <a:tab pos="235585" algn="l"/>
              </a:tabLst>
            </a:pPr>
            <a:r>
              <a:rPr sz="1600" spc="-5" dirty="0">
                <a:latin typeface="Times New Roman"/>
                <a:cs typeface="Times New Roman"/>
              </a:rPr>
              <a:t>One-celled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thick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layers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consist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barrel-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shaped,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compactly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arranged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12700" marR="12700">
              <a:lnSpc>
                <a:spcPts val="1839"/>
              </a:lnSpc>
              <a:spcBef>
                <a:spcPts val="1430"/>
              </a:spcBef>
              <a:buAutoNum type="arabicPeriod"/>
              <a:tabLst>
                <a:tab pos="270510" algn="l"/>
              </a:tabLst>
            </a:pP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thick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cuticle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on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outer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walls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epidermal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Comparatively,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thick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cuticle 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 on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epidermis.</a:t>
            </a:r>
            <a:endParaRPr sz="16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spcBef>
                <a:spcPts val="1320"/>
              </a:spcBef>
              <a:buAutoNum type="arabicPeriod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Stomata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present</a:t>
            </a:r>
            <a:r>
              <a:rPr sz="1600" spc="-5" dirty="0">
                <a:latin typeface="Times New Roman"/>
                <a:cs typeface="Times New Roman"/>
              </a:rPr>
              <a:t> only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600" b="1" spc="-5" dirty="0">
                <a:latin typeface="Times New Roman"/>
                <a:cs typeface="Times New Roman"/>
              </a:rPr>
              <a:t>Mesophyil: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214629" indent="-202565">
              <a:lnSpc>
                <a:spcPct val="100000"/>
              </a:lnSpc>
              <a:buAutoNum type="arabicPeriod" startAt="5"/>
              <a:tabLst>
                <a:tab pos="215265" algn="l"/>
              </a:tabLst>
            </a:pPr>
            <a:r>
              <a:rPr sz="1600" spc="-5" dirty="0">
                <a:latin typeface="Times New Roman"/>
                <a:cs typeface="Times New Roman"/>
              </a:rPr>
              <a:t>It is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clearly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differentiated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into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palisade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spongy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parenchyma.</a:t>
            </a:r>
            <a:endParaRPr sz="1600">
              <a:latin typeface="Times New Roman"/>
              <a:cs typeface="Times New Roman"/>
            </a:endParaRPr>
          </a:p>
          <a:p>
            <a:pPr marL="12700" marR="14604">
              <a:lnSpc>
                <a:spcPts val="1839"/>
              </a:lnSpc>
              <a:spcBef>
                <a:spcPts val="1485"/>
              </a:spcBef>
              <a:buAutoNum type="arabicPeriod" startAt="5"/>
              <a:tabLst>
                <a:tab pos="259715" algn="l"/>
              </a:tabLst>
            </a:pPr>
            <a:r>
              <a:rPr sz="1600" spc="-5" dirty="0">
                <a:latin typeface="Times New Roman"/>
                <a:cs typeface="Times New Roman"/>
              </a:rPr>
              <a:t>Palisade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lies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just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inner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upper </a:t>
            </a:r>
            <a:r>
              <a:rPr sz="1600" spc="-5" dirty="0">
                <a:latin typeface="Times New Roman"/>
                <a:cs typeface="Times New Roman"/>
              </a:rPr>
              <a:t>epidermis.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composed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elongated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 arranged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 two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layers.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564" y="914400"/>
            <a:ext cx="3979580" cy="327470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8238"/>
            <a:ext cx="5970905" cy="79400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11430" algn="just">
              <a:lnSpc>
                <a:spcPct val="95900"/>
              </a:lnSpc>
              <a:spcBef>
                <a:spcPts val="175"/>
              </a:spcBef>
              <a:buAutoNum type="arabicPeriod" startAt="7"/>
              <a:tabLst>
                <a:tab pos="242570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cells of palisade region </a:t>
            </a:r>
            <a:r>
              <a:rPr sz="1600" spc="5" dirty="0">
                <a:latin typeface="Times New Roman"/>
                <a:cs typeface="Times New Roman"/>
              </a:rPr>
              <a:t>are </a:t>
            </a:r>
            <a:r>
              <a:rPr sz="1600" spc="-5" dirty="0">
                <a:latin typeface="Times New Roman"/>
                <a:cs typeface="Times New Roman"/>
              </a:rPr>
              <a:t>compactly arranged and filled with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chloroplasts.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At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some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places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arranged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loosely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leave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small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 big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intercellular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spaces.</a:t>
            </a:r>
            <a:endParaRPr sz="1600">
              <a:latin typeface="Times New Roman"/>
              <a:cs typeface="Times New Roman"/>
            </a:endParaRPr>
          </a:p>
          <a:p>
            <a:pPr marL="12700" marR="8890" algn="just">
              <a:lnSpc>
                <a:spcPct val="95900"/>
              </a:lnSpc>
              <a:spcBef>
                <a:spcPts val="1435"/>
              </a:spcBef>
              <a:buAutoNum type="arabicPeriod" startAt="7"/>
              <a:tabLst>
                <a:tab pos="262255" algn="l"/>
              </a:tabLst>
            </a:pPr>
            <a:r>
              <a:rPr sz="1600" spc="-5" dirty="0">
                <a:latin typeface="Times New Roman"/>
                <a:cs typeface="Times New Roman"/>
              </a:rPr>
              <a:t>Palisade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arranged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at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plane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at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right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angle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upper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epidermis, and the chloroplasts in </a:t>
            </a:r>
            <a:r>
              <a:rPr sz="1600" dirty="0">
                <a:latin typeface="Times New Roman"/>
                <a:cs typeface="Times New Roman"/>
              </a:rPr>
              <a:t>them </a:t>
            </a:r>
            <a:r>
              <a:rPr sz="1600" spc="-5" dirty="0">
                <a:latin typeface="Times New Roman"/>
                <a:cs typeface="Times New Roman"/>
              </a:rPr>
              <a:t>are arranged along their radial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walls.</a:t>
            </a:r>
            <a:endParaRPr sz="1600">
              <a:latin typeface="Times New Roman"/>
              <a:cs typeface="Times New Roman"/>
            </a:endParaRPr>
          </a:p>
          <a:p>
            <a:pPr marL="12700" marR="13970" algn="just">
              <a:lnSpc>
                <a:spcPct val="96000"/>
              </a:lnSpc>
              <a:spcBef>
                <a:spcPts val="1430"/>
              </a:spcBef>
              <a:buAutoNum type="arabicPeriod" startAt="7"/>
              <a:tabLst>
                <a:tab pos="227329" algn="l"/>
              </a:tabLst>
            </a:pPr>
            <a:r>
              <a:rPr sz="1600" spc="-5" dirty="0">
                <a:latin typeface="Times New Roman"/>
                <a:cs typeface="Times New Roman"/>
              </a:rPr>
              <a:t>Parenchymatous cells are present above and below the large vascular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bundles. These </a:t>
            </a:r>
            <a:r>
              <a:rPr sz="1600" dirty="0">
                <a:latin typeface="Times New Roman"/>
                <a:cs typeface="Times New Roman"/>
              </a:rPr>
              <a:t>cells </a:t>
            </a:r>
            <a:r>
              <a:rPr sz="1600" spc="-5" dirty="0">
                <a:latin typeface="Times New Roman"/>
                <a:cs typeface="Times New Roman"/>
              </a:rPr>
              <a:t>interrupt the palisade layers and </a:t>
            </a:r>
            <a:r>
              <a:rPr sz="1600" dirty="0">
                <a:latin typeface="Times New Roman"/>
                <a:cs typeface="Times New Roman"/>
              </a:rPr>
              <a:t>are said </a:t>
            </a:r>
            <a:r>
              <a:rPr sz="1600" spc="-5" dirty="0">
                <a:latin typeface="Times New Roman"/>
                <a:cs typeface="Times New Roman"/>
              </a:rPr>
              <a:t>to be the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extensions of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bundle sheath.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ts val="1839"/>
              </a:lnSpc>
              <a:spcBef>
                <a:spcPts val="1485"/>
              </a:spcBef>
              <a:buAutoNum type="arabicPeriod" startAt="7"/>
              <a:tabLst>
                <a:tab pos="351155" algn="l"/>
              </a:tabLst>
            </a:pPr>
            <a:r>
              <a:rPr sz="1600" spc="-5" dirty="0">
                <a:latin typeface="Times New Roman"/>
                <a:cs typeface="Times New Roman"/>
              </a:rPr>
              <a:t>Spongy parenchyma region is present </a:t>
            </a:r>
            <a:r>
              <a:rPr sz="1600" spc="5" dirty="0">
                <a:latin typeface="Times New Roman"/>
                <a:cs typeface="Times New Roman"/>
              </a:rPr>
              <a:t>just </a:t>
            </a:r>
            <a:r>
              <a:rPr sz="1600" spc="-5" dirty="0">
                <a:latin typeface="Times New Roman"/>
                <a:cs typeface="Times New Roman"/>
              </a:rPr>
              <a:t>below the palisade and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extends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upto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 lower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epidermis.</a:t>
            </a:r>
            <a:endParaRPr sz="1600">
              <a:latin typeface="Times New Roman"/>
              <a:cs typeface="Times New Roman"/>
            </a:endParaRPr>
          </a:p>
          <a:p>
            <a:pPr marL="12700" marR="13970" algn="just">
              <a:lnSpc>
                <a:spcPts val="1839"/>
              </a:lnSpc>
              <a:spcBef>
                <a:spcPts val="1445"/>
              </a:spcBef>
              <a:buAutoNum type="arabicPeriod" startAt="7"/>
              <a:tabLst>
                <a:tab pos="352425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cells of spongy parenchyma </a:t>
            </a:r>
            <a:r>
              <a:rPr sz="1600" dirty="0">
                <a:latin typeface="Times New Roman"/>
                <a:cs typeface="Times New Roman"/>
              </a:rPr>
              <a:t>are </a:t>
            </a:r>
            <a:r>
              <a:rPr sz="1600" spc="-5" dirty="0">
                <a:latin typeface="Times New Roman"/>
                <a:cs typeface="Times New Roman"/>
              </a:rPr>
              <a:t>loosely arranged, filled with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many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chloroplasts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leave big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intercellular spaces.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600" b="1" spc="-5" dirty="0">
                <a:latin typeface="Times New Roman"/>
                <a:cs typeface="Times New Roman"/>
              </a:rPr>
              <a:t>Vascular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Region: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316865" indent="-304800">
              <a:lnSpc>
                <a:spcPct val="100000"/>
              </a:lnSpc>
              <a:buAutoNum type="arabicPeriod" startAt="12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Many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large</a:t>
            </a:r>
            <a:r>
              <a:rPr sz="1600" dirty="0">
                <a:latin typeface="Times New Roman"/>
                <a:cs typeface="Times New Roman"/>
              </a:rPr>
              <a:t> and </a:t>
            </a:r>
            <a:r>
              <a:rPr sz="1600" spc="-5" dirty="0">
                <a:latin typeface="Times New Roman"/>
                <a:cs typeface="Times New Roman"/>
              </a:rPr>
              <a:t>small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vascular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present.</a:t>
            </a:r>
            <a:endParaRPr sz="1600">
              <a:latin typeface="Times New Roman"/>
              <a:cs typeface="Times New Roman"/>
            </a:endParaRPr>
          </a:p>
          <a:p>
            <a:pPr marL="316865" indent="-304800">
              <a:lnSpc>
                <a:spcPct val="100000"/>
              </a:lnSpc>
              <a:spcBef>
                <a:spcPts val="1355"/>
              </a:spcBef>
              <a:buAutoNum type="arabicPeriod" startAt="12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Vascular bundles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are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conjoint,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collateral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closed.</a:t>
            </a:r>
            <a:endParaRPr sz="1600">
              <a:latin typeface="Times New Roman"/>
              <a:cs typeface="Times New Roman"/>
            </a:endParaRPr>
          </a:p>
          <a:p>
            <a:pPr marL="316865" indent="-304800">
              <a:lnSpc>
                <a:spcPct val="100000"/>
              </a:lnSpc>
              <a:spcBef>
                <a:spcPts val="1355"/>
              </a:spcBef>
              <a:buAutoNum type="arabicPeriod" startAt="12"/>
              <a:tabLst>
                <a:tab pos="317500" algn="l"/>
              </a:tabLst>
            </a:pPr>
            <a:r>
              <a:rPr sz="1600" spc="-5" dirty="0">
                <a:latin typeface="Times New Roman"/>
                <a:cs typeface="Times New Roman"/>
              </a:rPr>
              <a:t>Each vascular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 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surrounded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bundle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sheath.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839"/>
              </a:lnSpc>
              <a:spcBef>
                <a:spcPts val="1495"/>
              </a:spcBef>
              <a:buAutoNum type="arabicPeriod" startAt="12"/>
              <a:tabLst>
                <a:tab pos="356870" algn="l"/>
              </a:tabLst>
            </a:pPr>
            <a:r>
              <a:rPr sz="1600" spc="-5" dirty="0">
                <a:latin typeface="Times New Roman"/>
                <a:cs typeface="Times New Roman"/>
              </a:rPr>
              <a:t>Bundle sheath is parenchymatous and in case of large bundles it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extends upto the epidermis with the help of </a:t>
            </a:r>
            <a:r>
              <a:rPr sz="1600" dirty="0">
                <a:latin typeface="Times New Roman"/>
                <a:cs typeface="Times New Roman"/>
              </a:rPr>
              <a:t>thin-walled </a:t>
            </a:r>
            <a:r>
              <a:rPr sz="1600" spc="-5" dirty="0">
                <a:latin typeface="Times New Roman"/>
                <a:cs typeface="Times New Roman"/>
              </a:rPr>
              <a:t>parenchymatous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 marL="12700" marR="10795" algn="just">
              <a:lnSpc>
                <a:spcPts val="1839"/>
              </a:lnSpc>
              <a:spcBef>
                <a:spcPts val="1445"/>
              </a:spcBef>
              <a:buAutoNum type="arabicPeriod" startAt="12"/>
              <a:tabLst>
                <a:tab pos="346075" algn="l"/>
              </a:tabLst>
            </a:pPr>
            <a:r>
              <a:rPr sz="1600" spc="-5" dirty="0">
                <a:latin typeface="Times New Roman"/>
                <a:cs typeface="Times New Roman"/>
              </a:rPr>
              <a:t>The xylem is present towards </a:t>
            </a:r>
            <a:r>
              <a:rPr sz="1600" dirty="0">
                <a:latin typeface="Times New Roman"/>
                <a:cs typeface="Times New Roman"/>
              </a:rPr>
              <a:t>the </a:t>
            </a:r>
            <a:r>
              <a:rPr sz="1600" spc="-5" dirty="0">
                <a:latin typeface="Times New Roman"/>
                <a:cs typeface="Times New Roman"/>
              </a:rPr>
              <a:t>upper epidermis and consists of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vessels and xylem parenchyma. Protoxylem is present towards upper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while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metaxylem is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towards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dirty="0">
                <a:latin typeface="Times New Roman"/>
                <a:cs typeface="Times New Roman"/>
              </a:rPr>
              <a:t> lower</a:t>
            </a:r>
            <a:r>
              <a:rPr sz="1600" spc="-5" dirty="0">
                <a:latin typeface="Times New Roman"/>
                <a:cs typeface="Times New Roman"/>
              </a:rPr>
              <a:t> epidermis.</a:t>
            </a:r>
            <a:endParaRPr sz="16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839"/>
              </a:lnSpc>
              <a:spcBef>
                <a:spcPts val="1440"/>
              </a:spcBef>
              <a:buAutoNum type="arabicPeriod" startAt="12"/>
              <a:tabLst>
                <a:tab pos="311150" algn="l"/>
              </a:tabLst>
            </a:pPr>
            <a:r>
              <a:rPr sz="1600" spc="-5" dirty="0">
                <a:latin typeface="Times New Roman"/>
                <a:cs typeface="Times New Roman"/>
              </a:rPr>
              <a:t>Phloem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situated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present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towards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the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lower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epidermis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consists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sieve tubes, companion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cells and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phloem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parenchyma.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1856</Words>
  <Application>Microsoft Office PowerPoint</Application>
  <PresentationFormat>Custom</PresentationFormat>
  <Paragraphs>222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What are monocots and dicots in general??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monocots and dicots in general??</dc:title>
  <cp:lastModifiedBy>HP</cp:lastModifiedBy>
  <cp:revision>2</cp:revision>
  <dcterms:created xsi:type="dcterms:W3CDTF">2022-02-28T07:41:28Z</dcterms:created>
  <dcterms:modified xsi:type="dcterms:W3CDTF">2022-07-19T09:52:05Z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2020-12-02T00:00:00Z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2022-02-28T00:00:00Z</vt:filetime>
  </property>
</Properties>
</file>